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92" r:id="rId7"/>
    <p:sldId id="291" r:id="rId8"/>
    <p:sldId id="290" r:id="rId9"/>
    <p:sldId id="262" r:id="rId10"/>
    <p:sldId id="265" r:id="rId11"/>
    <p:sldId id="267" r:id="rId12"/>
    <p:sldId id="268" r:id="rId13"/>
    <p:sldId id="271" r:id="rId14"/>
    <p:sldId id="284" r:id="rId15"/>
    <p:sldId id="274" r:id="rId16"/>
    <p:sldId id="275" r:id="rId17"/>
    <p:sldId id="276" r:id="rId18"/>
    <p:sldId id="277" r:id="rId19"/>
    <p:sldId id="279" r:id="rId20"/>
    <p:sldId id="282" r:id="rId21"/>
    <p:sldId id="287" r:id="rId22"/>
    <p:sldId id="295" r:id="rId23"/>
    <p:sldId id="288" r:id="rId24"/>
    <p:sldId id="289" r:id="rId25"/>
    <p:sldId id="269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ADEF"/>
    <a:srgbClr val="A7E8FF"/>
    <a:srgbClr val="8BE1FF"/>
    <a:srgbClr val="65D7FF"/>
    <a:srgbClr val="B6E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86473" autoAdjust="0"/>
  </p:normalViewPr>
  <p:slideViewPr>
    <p:cSldViewPr snapToGrid="0">
      <p:cViewPr varScale="1">
        <p:scale>
          <a:sx n="91" d="100"/>
          <a:sy n="91" d="100"/>
        </p:scale>
        <p:origin x="5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4D32B-8D52-44E7-BF7E-EE1AB9C380F2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B153-4DD5-46CA-9A8C-7897ACCF0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95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8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75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5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2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크게 코로나 발생 전 후를 나눈 관광지출액 변화를 보셨고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22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사회적 거리두기가 모두 해제됨으로써</a:t>
            </a:r>
            <a:r>
              <a:rPr lang="en-US" altLang="ko-KR" dirty="0"/>
              <a:t>, 21</a:t>
            </a:r>
            <a:r>
              <a:rPr lang="ko-KR" altLang="en-US" dirty="0"/>
              <a:t>년 </a:t>
            </a:r>
            <a:r>
              <a:rPr lang="en-US" altLang="ko-KR" dirty="0"/>
              <a:t>05</a:t>
            </a:r>
            <a:r>
              <a:rPr lang="ko-KR" altLang="en-US" dirty="0"/>
              <a:t>월</a:t>
            </a:r>
            <a:r>
              <a:rPr lang="en-US" altLang="ko-KR" dirty="0"/>
              <a:t>, 06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, 06</a:t>
            </a:r>
            <a:r>
              <a:rPr lang="ko-KR" altLang="en-US" dirty="0"/>
              <a:t>월을 비교해보았습니다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1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74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대전은 코로나 전</a:t>
            </a:r>
            <a:r>
              <a:rPr lang="en-US" altLang="ko-KR" dirty="0"/>
              <a:t>/</a:t>
            </a:r>
            <a:r>
              <a:rPr lang="ko-KR" altLang="en-US" dirty="0"/>
              <a:t>후 데이터에서 전국에서 두 번째로 </a:t>
            </a:r>
            <a:r>
              <a:rPr lang="ko-KR" altLang="en-US" dirty="0" err="1"/>
              <a:t>하락률이</a:t>
            </a:r>
            <a:r>
              <a:rPr lang="ko-KR" altLang="en-US" dirty="0"/>
              <a:t> 높은 지역이었으나</a:t>
            </a:r>
            <a:r>
              <a:rPr lang="en-US" altLang="ko-KR" dirty="0"/>
              <a:t>, </a:t>
            </a:r>
            <a:r>
              <a:rPr lang="ko-KR" altLang="en-US" dirty="0"/>
              <a:t>상승률은 다른 지역과 비교했을 때 월등히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/>
              <a:t>22</a:t>
            </a:r>
            <a:r>
              <a:rPr lang="ko-KR" altLang="en-US" dirty="0"/>
              <a:t>년도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 err="1"/>
              <a:t>nc</a:t>
            </a:r>
            <a:r>
              <a:rPr lang="en-US" altLang="ko-KR" dirty="0"/>
              <a:t> </a:t>
            </a:r>
            <a:r>
              <a:rPr lang="ko-KR" altLang="en-US" dirty="0"/>
              <a:t>아울렛 개장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/>
              <a:t>육상운송 지출액이 다시 상승함</a:t>
            </a:r>
            <a:r>
              <a:rPr lang="en-US" altLang="ko-KR" dirty="0"/>
              <a:t>(</a:t>
            </a:r>
            <a:r>
              <a:rPr lang="ko-KR" altLang="en-US" dirty="0"/>
              <a:t>다른 업종은 지출액이 낮다</a:t>
            </a:r>
            <a:r>
              <a:rPr lang="en-US" altLang="ko-KR" dirty="0"/>
              <a:t>, </a:t>
            </a:r>
            <a:r>
              <a:rPr lang="ko-KR" altLang="en-US" dirty="0"/>
              <a:t>가볍게 성심당 얘기</a:t>
            </a:r>
            <a:r>
              <a:rPr lang="en-US" altLang="ko-KR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00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캠핑관련 소비가 늘었다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54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스키장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6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21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43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90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43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83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68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9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2020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년 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1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월부터 코로나가 퍼지기 시작하며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관광업이 큰 타격을 받았습니다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하지만 해외여행이 어려워지면서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국내여행이 떠오르기도 </a:t>
            </a:r>
            <a:r>
              <a:rPr lang="ko-KR" altLang="en-US" sz="1200" b="0" dirty="0" err="1">
                <a:solidFill>
                  <a:prstClr val="white">
                    <a:lumMod val="50000"/>
                  </a:prstClr>
                </a:solidFill>
              </a:rPr>
              <a:t>했었는데요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코로나 전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후 관광업의 소비패턴은 어떻게 변했는지 저희 팀이 분석해보았습니다</a:t>
            </a:r>
            <a:r>
              <a:rPr lang="en-US" altLang="ko-KR" sz="1200" b="0" dirty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200" b="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9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0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80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61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3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B153-4DD5-46CA-9A8C-7897ACCF0D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9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BAB0B-2903-155F-0DBB-12BF9930C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94D215-512C-8B97-6571-895972F84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E9B5C-0E86-40EA-BE98-AA414977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83261-8C69-84DF-8504-E2BD4B2B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BF3B6-88EE-784B-679E-7B21B473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1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99790-8069-D3C8-4059-AC56003E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B2F436-56AB-A350-43DA-DD29916F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A677B-0B95-BB36-05F8-B83175AA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165165-5D8E-3DA7-43DF-07DA9B0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CBFAD-F9DB-2479-1D50-F734CEE4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6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547607-9E6C-8DD9-D659-48D2A0208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8E4E7-2CFE-4702-0E18-2F944A764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73F5F-1600-4933-39E0-080C80C6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F8F4A-D2B0-B5BD-44EF-1EB989FE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9E6AE-728C-BCD5-62DC-3597C3E3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CDA12-1DAB-07C2-CA07-C4524BAB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72855-17EE-7DE4-6A34-2E13A6DA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946D4-A285-2564-6EA0-18227A55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5BD21-B4EA-BCBD-CA76-B506BE27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2D42B-5D08-59C1-5914-EE33A82B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1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DB78-E1AB-A02C-0D41-332A6B1E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B3699-2E8A-8C72-5F44-01AC156B1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B05E9-7FF6-8B44-6A10-70F6F0EC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8A815-7280-20A4-F56E-B49911C1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C3490-7841-47E2-8F69-942BA96F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4465C-2BDD-24C6-AB05-B3B94FE3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FD08B-E820-BCD9-05D5-8AA99D787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D19BFE-C485-ED3A-6AE7-4982A6215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A8989-6BB9-A558-167B-C9CA4989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3C6D3E-162A-90B2-41C1-C7AC17E7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93D6F0-105C-F113-AE18-37B19D50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3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8A57F-53AB-AADA-290C-FA7702D1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8639F-8ABC-833E-9CB9-05CA8E75C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5A73A-4FA9-716D-CB9D-6CD78EEED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B5B4C-9E1B-2A49-472E-3CA818D95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BED43B-7BE6-CF53-FE7F-6311AD2A7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BBCD3-0374-FF61-A812-C27B5528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50C81D-81BE-8D20-DE89-AA24EBAA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9EE2D5-41F0-EEEC-BB6D-F3DC52D7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8D1E8-FBA4-499A-BB77-6F0656ED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4AFB2A-634A-0536-7E05-F3EF989D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17E505-18F0-484E-2245-BE950EB4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F713A1-CFD5-23DC-7CEF-2CB8C253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3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E99EF6-A3C8-2BB4-65BF-90FAE2FD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85F8F-EC39-4FD2-3BA3-E9C3DECC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CE1F3-1DF1-5CD7-BEF8-764661FF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5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132C8-EAC1-7BFE-47F4-483F5469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EBDA8-0E6C-09AD-7155-A0F688BD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69462-F933-F5C3-FFBC-B393ADB2A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5F41A4-8E43-E1B5-91A5-289950CF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291D1-A214-01BF-D1B6-8F9D6D28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ACA0C0-90BC-5278-958A-F2706907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74B4A-79F4-4DFA-3FFC-513A9042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A940B9-A2C7-2C2E-9DA2-3F40F618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984527-CCDE-D5E5-732C-336E1DF7A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8A5C2-989F-A111-8C4B-8543F7B9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7641D-D981-3010-1E43-2BF02DD4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2BBEF-6019-AB2B-8596-2970FAC8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90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0D54D2-3758-342D-287D-FAC5E4DD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831EFE-5581-749B-8D24-9395306A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B2A60-6031-90E3-D061-8C11CCD9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3EF1-1D1F-4108-AA5E-DC607B9FF93B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DE3DF-FC6A-F998-06A1-41043867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542D6-B525-2A41-F98D-FF6AC54E1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B9EE8-713B-44AD-8FE5-76267DCB7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52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b.visitkorea.or.kr/site/portal/ex/bbs/View.do?cbIdx=1129&amp;bcIdx=300527&amp;pageIndex=2&amp;tgtTypeCd=SUB_CONT&amp;searchKey=&amp;searchKey2=&amp;tabFlag=N&amp;subFlag=N&amp;cateCont=tlt0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146">
            <a:extLst>
              <a:ext uri="{FF2B5EF4-FFF2-40B4-BE49-F238E27FC236}">
                <a16:creationId xmlns:a16="http://schemas.microsoft.com/office/drawing/2014/main" id="{83A7D24F-0D31-E80B-BA4B-B591651000DD}"/>
              </a:ext>
            </a:extLst>
          </p:cNvPr>
          <p:cNvSpPr/>
          <p:nvPr/>
        </p:nvSpPr>
        <p:spPr>
          <a:xfrm flipV="1">
            <a:off x="1" y="-12879"/>
            <a:ext cx="12228314" cy="817574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147A5B-0CB1-D68D-9DED-41175CC6A687}"/>
              </a:ext>
            </a:extLst>
          </p:cNvPr>
          <p:cNvSpPr/>
          <p:nvPr/>
        </p:nvSpPr>
        <p:spPr>
          <a:xfrm>
            <a:off x="0" y="2294209"/>
            <a:ext cx="6752492" cy="19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56971913-0968-83A4-E3B6-2857BE6F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975" y="-246144"/>
            <a:ext cx="5960865" cy="70671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763715-8ED6-73A6-77A6-C977DF400C58}"/>
              </a:ext>
            </a:extLst>
          </p:cNvPr>
          <p:cNvSpPr txBox="1"/>
          <p:nvPr/>
        </p:nvSpPr>
        <p:spPr>
          <a:xfrm>
            <a:off x="246529" y="2747368"/>
            <a:ext cx="629529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  <a:latin typeface="Roboto" panose="02000000000000000000" pitchFamily="2" charset="0"/>
              </a:rPr>
              <a:t>COVID</a:t>
            </a:r>
            <a:r>
              <a:rPr lang="en-US" altLang="ko-KR" sz="2800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-19 </a:t>
            </a:r>
            <a:r>
              <a:rPr lang="ko-KR" altLang="en-US" sz="2800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전</a:t>
            </a:r>
            <a:r>
              <a:rPr lang="en-US" altLang="ko-KR" sz="2800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2800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후 관광업종별</a:t>
            </a:r>
            <a:endParaRPr lang="en-US" altLang="ko-KR" sz="2800" b="1" i="0" dirty="0">
              <a:solidFill>
                <a:srgbClr val="40404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sz="2800" b="1" dirty="0">
                <a:solidFill>
                  <a:srgbClr val="404040"/>
                </a:solidFill>
                <a:latin typeface="Roboto" panose="02000000000000000000" pitchFamily="2" charset="0"/>
              </a:rPr>
              <a:t>소비패턴 변화</a:t>
            </a:r>
            <a:endParaRPr lang="en-US" altLang="ko-KR" sz="2800" b="1" dirty="0">
              <a:solidFill>
                <a:srgbClr val="404040"/>
              </a:solidFill>
              <a:latin typeface="Roboto" panose="02000000000000000000" pitchFamily="2" charset="0"/>
            </a:endParaRPr>
          </a:p>
          <a:p>
            <a:pPr algn="ctr"/>
            <a:endParaRPr lang="en-US" altLang="ko-KR" sz="2000" b="1" dirty="0">
              <a:solidFill>
                <a:srgbClr val="404040"/>
              </a:solidFill>
              <a:latin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F67FD-C3DA-2DCC-3127-43FF8EE376D4}"/>
              </a:ext>
            </a:extLst>
          </p:cNvPr>
          <p:cNvSpPr txBox="1"/>
          <p:nvPr/>
        </p:nvSpPr>
        <p:spPr>
          <a:xfrm>
            <a:off x="4843536" y="3650619"/>
            <a:ext cx="6295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04040"/>
                </a:solidFill>
                <a:latin typeface="Roboto" panose="02000000000000000000" pitchFamily="2" charset="0"/>
              </a:rPr>
              <a:t>-</a:t>
            </a:r>
            <a:r>
              <a:rPr lang="ko-KR" altLang="en-US" sz="2400" b="1" dirty="0">
                <a:solidFill>
                  <a:srgbClr val="404040"/>
                </a:solidFill>
                <a:latin typeface="Roboto" panose="02000000000000000000" pitchFamily="2" charset="0"/>
              </a:rPr>
              <a:t>띵지</a:t>
            </a:r>
            <a:r>
              <a:rPr lang="en-US" altLang="ko-KR" sz="2400" b="1" dirty="0">
                <a:solidFill>
                  <a:srgbClr val="404040"/>
                </a:solidFill>
                <a:latin typeface="Roboto" panose="02000000000000000000" pitchFamily="2" charset="0"/>
              </a:rPr>
              <a:t>-</a:t>
            </a:r>
          </a:p>
          <a:p>
            <a:pPr algn="ctr"/>
            <a:endParaRPr lang="en-US" altLang="ko-KR" b="1" dirty="0">
              <a:solidFill>
                <a:srgbClr val="404040"/>
              </a:solidFill>
              <a:latin typeface="Roboto" panose="02000000000000000000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B42BD-BECC-2BDE-7425-C0792D5A1F2A}"/>
              </a:ext>
            </a:extLst>
          </p:cNvPr>
          <p:cNvSpPr/>
          <p:nvPr/>
        </p:nvSpPr>
        <p:spPr>
          <a:xfrm>
            <a:off x="8409841" y="5860972"/>
            <a:ext cx="16346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띵지팀</a:t>
            </a:r>
            <a:endParaRPr lang="en-US" altLang="ko-KR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지역별 지출 </a:t>
            </a:r>
            <a:r>
              <a:rPr lang="ko-KR" altLang="en-US" sz="4000" b="1" dirty="0" err="1">
                <a:solidFill>
                  <a:schemeClr val="bg1"/>
                </a:solidFill>
                <a:latin typeface="Calibri" panose="020F0502020204030204"/>
              </a:rPr>
              <a:t>하락률</a:t>
            </a:r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코로나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(2018-2019)/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(2020-2021)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BD23C9-C8A5-5DE1-76F4-43ECD42D1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47" y="1331759"/>
            <a:ext cx="9777363" cy="42039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86E7055-5F4E-41F8-0224-58E07531B1F5}"/>
              </a:ext>
            </a:extLst>
          </p:cNvPr>
          <p:cNvSpPr/>
          <p:nvPr/>
        </p:nvSpPr>
        <p:spPr>
          <a:xfrm>
            <a:off x="1691593" y="3612295"/>
            <a:ext cx="413103" cy="1461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4E81BD-F54C-A529-C8F0-38CC8F203E22}"/>
              </a:ext>
            </a:extLst>
          </p:cNvPr>
          <p:cNvSpPr/>
          <p:nvPr/>
        </p:nvSpPr>
        <p:spPr>
          <a:xfrm>
            <a:off x="2246013" y="3896073"/>
            <a:ext cx="413103" cy="1177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F03051-0757-B35E-7A44-DB5D0472A6EB}"/>
              </a:ext>
            </a:extLst>
          </p:cNvPr>
          <p:cNvSpPr/>
          <p:nvPr/>
        </p:nvSpPr>
        <p:spPr>
          <a:xfrm>
            <a:off x="10532517" y="4865653"/>
            <a:ext cx="413103" cy="20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67F67B-FAE0-5951-7681-6B06245B49E6}"/>
              </a:ext>
            </a:extLst>
          </p:cNvPr>
          <p:cNvSpPr/>
          <p:nvPr/>
        </p:nvSpPr>
        <p:spPr>
          <a:xfrm>
            <a:off x="3327261" y="5628288"/>
            <a:ext cx="733926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관광 지출액 </a:t>
            </a:r>
            <a:r>
              <a:rPr lang="ko-KR" altLang="en-US" sz="1600" b="1" dirty="0" err="1">
                <a:solidFill>
                  <a:srgbClr val="404040"/>
                </a:solidFill>
              </a:rPr>
              <a:t>하락률이</a:t>
            </a:r>
            <a:r>
              <a:rPr lang="ko-KR" altLang="en-US" sz="1600" b="1" dirty="0">
                <a:solidFill>
                  <a:srgbClr val="404040"/>
                </a:solidFill>
              </a:rPr>
              <a:t> 높은 곳</a:t>
            </a:r>
            <a:r>
              <a:rPr lang="en-US" altLang="ko-KR" sz="1600" b="1" dirty="0">
                <a:solidFill>
                  <a:srgbClr val="404040"/>
                </a:solidFill>
              </a:rPr>
              <a:t>: </a:t>
            </a:r>
            <a:r>
              <a:rPr lang="ko-KR" altLang="en-US" sz="1600" b="1" dirty="0">
                <a:solidFill>
                  <a:srgbClr val="404040"/>
                </a:solidFill>
              </a:rPr>
              <a:t>인천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대전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관광 지출액 </a:t>
            </a:r>
            <a:r>
              <a:rPr lang="ko-KR" altLang="en-US" sz="1600" b="1" dirty="0" err="1">
                <a:solidFill>
                  <a:srgbClr val="404040"/>
                </a:solidFill>
              </a:rPr>
              <a:t>하락률이</a:t>
            </a:r>
            <a:r>
              <a:rPr lang="ko-KR" altLang="en-US" sz="1600" b="1" dirty="0">
                <a:solidFill>
                  <a:srgbClr val="404040"/>
                </a:solidFill>
              </a:rPr>
              <a:t> 낮은 곳</a:t>
            </a:r>
            <a:r>
              <a:rPr lang="en-US" altLang="ko-KR" sz="1600" b="1" dirty="0">
                <a:solidFill>
                  <a:srgbClr val="404040"/>
                </a:solidFill>
              </a:rPr>
              <a:t>: </a:t>
            </a:r>
            <a:r>
              <a:rPr lang="ko-KR" altLang="en-US" sz="1600" b="1" dirty="0">
                <a:solidFill>
                  <a:srgbClr val="404040"/>
                </a:solidFill>
              </a:rPr>
              <a:t>제주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인천 업종별 지출액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코로나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(2018-2019)/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(2020-2021)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B9648-6F93-B522-A6BA-07F35FC11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29" y="1228023"/>
            <a:ext cx="8649672" cy="37452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23365D-BF58-2A01-A074-AAA5D25F65A1}"/>
              </a:ext>
            </a:extLst>
          </p:cNvPr>
          <p:cNvSpPr/>
          <p:nvPr/>
        </p:nvSpPr>
        <p:spPr>
          <a:xfrm>
            <a:off x="1882308" y="4973241"/>
            <a:ext cx="10104959" cy="212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인천은 </a:t>
            </a: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면세점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 : </a:t>
            </a:r>
            <a:r>
              <a:rPr lang="ko-KR" altLang="en-US" sz="1400" dirty="0">
                <a:solidFill>
                  <a:srgbClr val="404040"/>
                </a:solidFill>
              </a:rPr>
              <a:t>인천 공항이 있어 면세점 비중이 큼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전체적으로 감소하였으나</a:t>
            </a:r>
            <a:r>
              <a:rPr lang="en-US" altLang="ko-KR" sz="1600" b="1" dirty="0">
                <a:solidFill>
                  <a:srgbClr val="404040"/>
                </a:solidFill>
              </a:rPr>
              <a:t>, [</a:t>
            </a:r>
            <a:r>
              <a:rPr lang="ko-KR" altLang="en-US" sz="1600" b="1" dirty="0">
                <a:solidFill>
                  <a:srgbClr val="00ADEF"/>
                </a:solidFill>
              </a:rPr>
              <a:t>골프장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 지출액만 증가함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: </a:t>
            </a:r>
            <a:r>
              <a:rPr lang="ko-KR" altLang="en-US" sz="1400" dirty="0">
                <a:solidFill>
                  <a:srgbClr val="404040"/>
                </a:solidFill>
              </a:rPr>
              <a:t>야외 활동이라 코로나 영향이 비교적 적다는 장점</a:t>
            </a:r>
            <a:r>
              <a:rPr lang="en-US" altLang="ko-KR" sz="1400" dirty="0">
                <a:solidFill>
                  <a:srgbClr val="404040"/>
                </a:solidFill>
              </a:rPr>
              <a:t>,</a:t>
            </a:r>
            <a:r>
              <a:rPr lang="ko-KR" altLang="en-US" sz="1400" dirty="0">
                <a:solidFill>
                  <a:srgbClr val="404040"/>
                </a:solidFill>
              </a:rPr>
              <a:t>  해외 골프 여행이 어려워진 것이 증가 요인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: 2020</a:t>
            </a:r>
            <a:r>
              <a:rPr lang="ko-KR" altLang="en-US" sz="1400" dirty="0">
                <a:solidFill>
                  <a:srgbClr val="404040"/>
                </a:solidFill>
              </a:rPr>
              <a:t>년도 인천 소재 골프장 증설 공사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2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대전 업종별 지출액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코로나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(2018-2019)/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(2020-2021)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71F3F-59AE-5CF0-E84E-1EDCCA78B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77" y="1325748"/>
            <a:ext cx="9102873" cy="3941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40D770-A006-A63B-226E-C6E680C52C89}"/>
              </a:ext>
            </a:extLst>
          </p:cNvPr>
          <p:cNvSpPr/>
          <p:nvPr/>
        </p:nvSpPr>
        <p:spPr>
          <a:xfrm>
            <a:off x="1553378" y="5171948"/>
            <a:ext cx="10104959" cy="179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대전은 </a:t>
            </a: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육상운송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)]</a:t>
            </a:r>
            <a:r>
              <a:rPr lang="ko-KR" altLang="en-US" sz="1600" b="1" dirty="0">
                <a:solidFill>
                  <a:srgbClr val="404040"/>
                </a:solidFill>
              </a:rPr>
              <a:t>의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: </a:t>
            </a:r>
            <a:r>
              <a:rPr lang="ko-KR" altLang="en-US" sz="1400" dirty="0">
                <a:solidFill>
                  <a:srgbClr val="404040"/>
                </a:solidFill>
              </a:rPr>
              <a:t>지리적으로 중심부에 위치하여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</a:rPr>
              <a:t>교통과 물류의 중심지이기에 육상운송의 비중이 큼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 지출액이 증가함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: 2021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8</a:t>
            </a:r>
            <a:r>
              <a:rPr lang="ko-KR" altLang="en-US" sz="1400" dirty="0">
                <a:solidFill>
                  <a:srgbClr val="404040"/>
                </a:solidFill>
              </a:rPr>
              <a:t>월 대전 신세계 </a:t>
            </a:r>
            <a:r>
              <a:rPr lang="ko-KR" altLang="en-US" sz="1400" dirty="0" err="1">
                <a:solidFill>
                  <a:srgbClr val="404040"/>
                </a:solidFill>
              </a:rPr>
              <a:t>아트앤사이언스</a:t>
            </a:r>
            <a:r>
              <a:rPr lang="ko-KR" altLang="en-US" sz="1400" dirty="0">
                <a:solidFill>
                  <a:srgbClr val="404040"/>
                </a:solidFill>
              </a:rPr>
              <a:t> 개장</a:t>
            </a:r>
            <a:r>
              <a:rPr lang="en-US" altLang="ko-KR" sz="1400" dirty="0">
                <a:solidFill>
                  <a:srgbClr val="404040"/>
                </a:solidFill>
              </a:rPr>
              <a:t>(</a:t>
            </a:r>
            <a:r>
              <a:rPr lang="ko-KR" altLang="en-US" sz="1400" dirty="0">
                <a:solidFill>
                  <a:srgbClr val="404040"/>
                </a:solidFill>
              </a:rPr>
              <a:t>첫 주말 </a:t>
            </a:r>
            <a:r>
              <a:rPr lang="en-US" altLang="ko-KR" sz="1400" dirty="0">
                <a:solidFill>
                  <a:srgbClr val="404040"/>
                </a:solidFill>
              </a:rPr>
              <a:t>11</a:t>
            </a:r>
            <a:r>
              <a:rPr lang="ko-KR" altLang="en-US" sz="1400" dirty="0">
                <a:solidFill>
                  <a:srgbClr val="404040"/>
                </a:solidFill>
              </a:rPr>
              <a:t>만 여명 방문객 달성</a:t>
            </a:r>
            <a:r>
              <a:rPr lang="en-US" altLang="ko-KR" sz="1400" dirty="0">
                <a:solidFill>
                  <a:srgbClr val="40404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1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제주 업종별 지출액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코로나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(2018-2019)/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(2020-2021)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EBD630-3E4F-8FBC-6EAA-21337BD8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83" y="1261006"/>
            <a:ext cx="8130117" cy="3549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BE4F4F-296E-9B9D-7E4B-6A2A21AA6C47}"/>
              </a:ext>
            </a:extLst>
          </p:cNvPr>
          <p:cNvSpPr/>
          <p:nvPr/>
        </p:nvSpPr>
        <p:spPr>
          <a:xfrm>
            <a:off x="2495295" y="4810149"/>
            <a:ext cx="10104959" cy="2214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제주는 </a:t>
            </a: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면세점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골프장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 : </a:t>
            </a:r>
            <a:r>
              <a:rPr lang="ko-KR" altLang="en-US" sz="1400" dirty="0">
                <a:solidFill>
                  <a:srgbClr val="404040"/>
                </a:solidFill>
              </a:rPr>
              <a:t>면세점은 인천과 다르게 지출액 차이가 크지 않음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골프장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 지출액이 증가함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콘도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호텔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렌터카 상승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기타숙박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모텔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민박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게스트 하우스 등</a:t>
            </a:r>
            <a:r>
              <a:rPr lang="en-US" altLang="ko-KR" sz="1600" b="1" dirty="0">
                <a:solidFill>
                  <a:srgbClr val="404040"/>
                </a:solidFill>
              </a:rPr>
              <a:t>) </a:t>
            </a:r>
            <a:r>
              <a:rPr lang="ko-KR" altLang="en-US" sz="1600" b="1" dirty="0">
                <a:solidFill>
                  <a:srgbClr val="404040"/>
                </a:solidFill>
              </a:rPr>
              <a:t>하락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   : </a:t>
            </a:r>
            <a:r>
              <a:rPr lang="ko-KR" altLang="en-US" sz="1400" dirty="0" err="1">
                <a:solidFill>
                  <a:srgbClr val="404040"/>
                </a:solidFill>
              </a:rPr>
              <a:t>프라이빗한</a:t>
            </a:r>
            <a:r>
              <a:rPr lang="ko-KR" altLang="en-US" sz="1400" dirty="0">
                <a:solidFill>
                  <a:srgbClr val="404040"/>
                </a:solidFill>
              </a:rPr>
              <a:t> 공간을 선호하는 소비패턴을 확인할 수 있음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4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7F731F-182B-6175-E6D5-246D18893053}"/>
              </a:ext>
            </a:extLst>
          </p:cNvPr>
          <p:cNvSpPr/>
          <p:nvPr/>
        </p:nvSpPr>
        <p:spPr>
          <a:xfrm>
            <a:off x="0" y="1665887"/>
            <a:ext cx="12192000" cy="70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6F4C96C3-74D7-12C4-B572-D18A7C036CDF}"/>
              </a:ext>
            </a:extLst>
          </p:cNvPr>
          <p:cNvSpPr/>
          <p:nvPr/>
        </p:nvSpPr>
        <p:spPr>
          <a:xfrm>
            <a:off x="-2086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035A6BC-F639-3A13-1752-6BC629B072B8}"/>
              </a:ext>
            </a:extLst>
          </p:cNvPr>
          <p:cNvSpPr/>
          <p:nvPr/>
        </p:nvSpPr>
        <p:spPr>
          <a:xfrm>
            <a:off x="931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177F6D4-F163-61C9-24A1-D9283CE2716D}"/>
              </a:ext>
            </a:extLst>
          </p:cNvPr>
          <p:cNvSpPr/>
          <p:nvPr/>
        </p:nvSpPr>
        <p:spPr>
          <a:xfrm>
            <a:off x="1884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83C2D495-FBD9-26EB-9763-AEAF5EF78432}"/>
              </a:ext>
            </a:extLst>
          </p:cNvPr>
          <p:cNvSpPr/>
          <p:nvPr/>
        </p:nvSpPr>
        <p:spPr>
          <a:xfrm>
            <a:off x="2836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C8466030-346F-4558-CBF4-71ED15132852}"/>
              </a:ext>
            </a:extLst>
          </p:cNvPr>
          <p:cNvSpPr/>
          <p:nvPr/>
        </p:nvSpPr>
        <p:spPr>
          <a:xfrm>
            <a:off x="3789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72C4181B-25EA-049A-873A-70A06FBB1623}"/>
              </a:ext>
            </a:extLst>
          </p:cNvPr>
          <p:cNvSpPr/>
          <p:nvPr/>
        </p:nvSpPr>
        <p:spPr>
          <a:xfrm>
            <a:off x="4741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60A1A4-EC3D-4A7F-5E5D-0C300BA363D0}"/>
              </a:ext>
            </a:extLst>
          </p:cNvPr>
          <p:cNvSpPr/>
          <p:nvPr/>
        </p:nvSpPr>
        <p:spPr>
          <a:xfrm>
            <a:off x="5694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58E196EA-C45C-7533-FF8B-F9EA5ECA72D3}"/>
              </a:ext>
            </a:extLst>
          </p:cNvPr>
          <p:cNvSpPr/>
          <p:nvPr/>
        </p:nvSpPr>
        <p:spPr>
          <a:xfrm>
            <a:off x="6646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651EF6C-1A00-0DF3-F2E8-84CDDA90E09C}"/>
              </a:ext>
            </a:extLst>
          </p:cNvPr>
          <p:cNvSpPr/>
          <p:nvPr/>
        </p:nvSpPr>
        <p:spPr>
          <a:xfrm>
            <a:off x="7599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FF5E77E-950D-2946-1F38-293E295E93FF}"/>
              </a:ext>
            </a:extLst>
          </p:cNvPr>
          <p:cNvSpPr/>
          <p:nvPr/>
        </p:nvSpPr>
        <p:spPr>
          <a:xfrm>
            <a:off x="8551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FE55F60-46C4-5E05-8BC0-01C5506CBD1D}"/>
              </a:ext>
            </a:extLst>
          </p:cNvPr>
          <p:cNvSpPr/>
          <p:nvPr/>
        </p:nvSpPr>
        <p:spPr>
          <a:xfrm>
            <a:off x="9504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08F552B9-B8C2-7F42-1E2F-0096C5DBEC49}"/>
              </a:ext>
            </a:extLst>
          </p:cNvPr>
          <p:cNvSpPr/>
          <p:nvPr/>
        </p:nvSpPr>
        <p:spPr>
          <a:xfrm>
            <a:off x="104566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1B7CD96-FFC0-C868-D3C2-EFF375463793}"/>
              </a:ext>
            </a:extLst>
          </p:cNvPr>
          <p:cNvSpPr/>
          <p:nvPr/>
        </p:nvSpPr>
        <p:spPr>
          <a:xfrm>
            <a:off x="11409135" y="1665887"/>
            <a:ext cx="800100" cy="700325"/>
          </a:xfrm>
          <a:prstGeom prst="parallelogram">
            <a:avLst>
              <a:gd name="adj" fmla="val 42681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F20062-A26C-D2ED-1FFE-B1AB08AB6EBF}"/>
              </a:ext>
            </a:extLst>
          </p:cNvPr>
          <p:cNvGrpSpPr/>
          <p:nvPr/>
        </p:nvGrpSpPr>
        <p:grpSpPr>
          <a:xfrm rot="21316090" flipV="1">
            <a:off x="8579461" y="-1915124"/>
            <a:ext cx="4668752" cy="4639975"/>
            <a:chOff x="6944444" y="2254250"/>
            <a:chExt cx="4668752" cy="463997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63F9E3-0BA3-2C86-357D-E0BDCDB9BD47}"/>
                </a:ext>
              </a:extLst>
            </p:cNvPr>
            <p:cNvGrpSpPr/>
            <p:nvPr/>
          </p:nvGrpSpPr>
          <p:grpSpPr>
            <a:xfrm>
              <a:off x="6944444" y="2254250"/>
              <a:ext cx="4668752" cy="4603750"/>
              <a:chOff x="6944444" y="2254250"/>
              <a:chExt cx="4668752" cy="4603750"/>
            </a:xfrm>
          </p:grpSpPr>
          <p:sp>
            <p:nvSpPr>
              <p:cNvPr id="23" name="자유형 98">
                <a:extLst>
                  <a:ext uri="{FF2B5EF4-FFF2-40B4-BE49-F238E27FC236}">
                    <a16:creationId xmlns:a16="http://schemas.microsoft.com/office/drawing/2014/main" id="{C2E674E1-468C-2E54-4285-86A714617A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16886" y="2254250"/>
                <a:ext cx="2160000" cy="4603750"/>
              </a:xfrm>
              <a:custGeom>
                <a:avLst/>
                <a:gdLst>
                  <a:gd name="connsiteX0" fmla="*/ 1225161 w 2160000"/>
                  <a:gd name="connsiteY0" fmla="*/ 0 h 4603750"/>
                  <a:gd name="connsiteX1" fmla="*/ 1130323 w 2160000"/>
                  <a:gd name="connsiteY1" fmla="*/ 1822 h 4603750"/>
                  <a:gd name="connsiteX2" fmla="*/ 1029677 w 2160000"/>
                  <a:gd name="connsiteY2" fmla="*/ 14575 h 4603750"/>
                  <a:gd name="connsiteX3" fmla="*/ 938710 w 2160000"/>
                  <a:gd name="connsiteY3" fmla="*/ 38260 h 4603750"/>
                  <a:gd name="connsiteX4" fmla="*/ 853548 w 2160000"/>
                  <a:gd name="connsiteY4" fmla="*/ 74698 h 4603750"/>
                  <a:gd name="connsiteX5" fmla="*/ 768387 w 2160000"/>
                  <a:gd name="connsiteY5" fmla="*/ 122068 h 4603750"/>
                  <a:gd name="connsiteX6" fmla="*/ 687097 w 2160000"/>
                  <a:gd name="connsiteY6" fmla="*/ 184013 h 4603750"/>
                  <a:gd name="connsiteX7" fmla="*/ 605806 w 2160000"/>
                  <a:gd name="connsiteY7" fmla="*/ 258711 h 4603750"/>
                  <a:gd name="connsiteX8" fmla="*/ 532258 w 2160000"/>
                  <a:gd name="connsiteY8" fmla="*/ 342519 h 4603750"/>
                  <a:gd name="connsiteX9" fmla="*/ 460645 w 2160000"/>
                  <a:gd name="connsiteY9" fmla="*/ 437258 h 4603750"/>
                  <a:gd name="connsiteX10" fmla="*/ 392903 w 2160000"/>
                  <a:gd name="connsiteY10" fmla="*/ 541107 h 4603750"/>
                  <a:gd name="connsiteX11" fmla="*/ 327097 w 2160000"/>
                  <a:gd name="connsiteY11" fmla="*/ 655887 h 4603750"/>
                  <a:gd name="connsiteX12" fmla="*/ 267097 w 2160000"/>
                  <a:gd name="connsiteY12" fmla="*/ 779777 h 4603750"/>
                  <a:gd name="connsiteX13" fmla="*/ 212903 w 2160000"/>
                  <a:gd name="connsiteY13" fmla="*/ 912777 h 4603750"/>
                  <a:gd name="connsiteX14" fmla="*/ 160645 w 2160000"/>
                  <a:gd name="connsiteY14" fmla="*/ 1054886 h 4603750"/>
                  <a:gd name="connsiteX15" fmla="*/ 116129 w 2160000"/>
                  <a:gd name="connsiteY15" fmla="*/ 1206104 h 4603750"/>
                  <a:gd name="connsiteX16" fmla="*/ 73548 w 2160000"/>
                  <a:gd name="connsiteY16" fmla="*/ 1364610 h 4603750"/>
                  <a:gd name="connsiteX17" fmla="*/ 38710 w 2160000"/>
                  <a:gd name="connsiteY17" fmla="*/ 1530404 h 4603750"/>
                  <a:gd name="connsiteX18" fmla="*/ 15484 w 2160000"/>
                  <a:gd name="connsiteY18" fmla="*/ 1676156 h 4603750"/>
                  <a:gd name="connsiteX19" fmla="*/ 3871 w 2160000"/>
                  <a:gd name="connsiteY19" fmla="*/ 1827375 h 4603750"/>
                  <a:gd name="connsiteX20" fmla="*/ 0 w 2160000"/>
                  <a:gd name="connsiteY20" fmla="*/ 1980415 h 4603750"/>
                  <a:gd name="connsiteX21" fmla="*/ 3871 w 2160000"/>
                  <a:gd name="connsiteY21" fmla="*/ 2137099 h 4603750"/>
                  <a:gd name="connsiteX22" fmla="*/ 13548 w 2160000"/>
                  <a:gd name="connsiteY22" fmla="*/ 2293784 h 4603750"/>
                  <a:gd name="connsiteX23" fmla="*/ 32903 w 2160000"/>
                  <a:gd name="connsiteY23" fmla="*/ 2452290 h 4603750"/>
                  <a:gd name="connsiteX24" fmla="*/ 52258 w 2160000"/>
                  <a:gd name="connsiteY24" fmla="*/ 2614440 h 4603750"/>
                  <a:gd name="connsiteX25" fmla="*/ 79355 w 2160000"/>
                  <a:gd name="connsiteY25" fmla="*/ 2774768 h 4603750"/>
                  <a:gd name="connsiteX26" fmla="*/ 108387 w 2160000"/>
                  <a:gd name="connsiteY26" fmla="*/ 2936917 h 4603750"/>
                  <a:gd name="connsiteX27" fmla="*/ 139355 w 2160000"/>
                  <a:gd name="connsiteY27" fmla="*/ 3095424 h 4603750"/>
                  <a:gd name="connsiteX28" fmla="*/ 158710 w 2160000"/>
                  <a:gd name="connsiteY28" fmla="*/ 3215670 h 4603750"/>
                  <a:gd name="connsiteX29" fmla="*/ 176129 w 2160000"/>
                  <a:gd name="connsiteY29" fmla="*/ 3343203 h 4603750"/>
                  <a:gd name="connsiteX30" fmla="*/ 183871 w 2160000"/>
                  <a:gd name="connsiteY30" fmla="*/ 3474381 h 4603750"/>
                  <a:gd name="connsiteX31" fmla="*/ 189677 w 2160000"/>
                  <a:gd name="connsiteY31" fmla="*/ 3607380 h 4603750"/>
                  <a:gd name="connsiteX32" fmla="*/ 191613 w 2160000"/>
                  <a:gd name="connsiteY32" fmla="*/ 3742201 h 4603750"/>
                  <a:gd name="connsiteX33" fmla="*/ 189677 w 2160000"/>
                  <a:gd name="connsiteY33" fmla="*/ 3880666 h 4603750"/>
                  <a:gd name="connsiteX34" fmla="*/ 189677 w 2160000"/>
                  <a:gd name="connsiteY34" fmla="*/ 4017310 h 4603750"/>
                  <a:gd name="connsiteX35" fmla="*/ 187742 w 2160000"/>
                  <a:gd name="connsiteY35" fmla="*/ 4153953 h 4603750"/>
                  <a:gd name="connsiteX36" fmla="*/ 187742 w 2160000"/>
                  <a:gd name="connsiteY36" fmla="*/ 4288774 h 4603750"/>
                  <a:gd name="connsiteX37" fmla="*/ 187742 w 2160000"/>
                  <a:gd name="connsiteY37" fmla="*/ 4423595 h 4603750"/>
                  <a:gd name="connsiteX38" fmla="*/ 191613 w 2160000"/>
                  <a:gd name="connsiteY38" fmla="*/ 4552951 h 4603750"/>
                  <a:gd name="connsiteX39" fmla="*/ 195468 w 2160000"/>
                  <a:gd name="connsiteY39" fmla="*/ 4603750 h 4603750"/>
                  <a:gd name="connsiteX40" fmla="*/ 1914094 w 2160000"/>
                  <a:gd name="connsiteY40" fmla="*/ 4603750 h 4603750"/>
                  <a:gd name="connsiteX41" fmla="*/ 1923871 w 2160000"/>
                  <a:gd name="connsiteY41" fmla="*/ 4505581 h 4603750"/>
                  <a:gd name="connsiteX42" fmla="*/ 1927742 w 2160000"/>
                  <a:gd name="connsiteY42" fmla="*/ 4394445 h 4603750"/>
                  <a:gd name="connsiteX43" fmla="*/ 1927742 w 2160000"/>
                  <a:gd name="connsiteY43" fmla="*/ 4285130 h 4603750"/>
                  <a:gd name="connsiteX44" fmla="*/ 1923871 w 2160000"/>
                  <a:gd name="connsiteY44" fmla="*/ 4179459 h 4603750"/>
                  <a:gd name="connsiteX45" fmla="*/ 1916129 w 2160000"/>
                  <a:gd name="connsiteY45" fmla="*/ 4071967 h 4603750"/>
                  <a:gd name="connsiteX46" fmla="*/ 1908387 w 2160000"/>
                  <a:gd name="connsiteY46" fmla="*/ 3966296 h 4603750"/>
                  <a:gd name="connsiteX47" fmla="*/ 1898710 w 2160000"/>
                  <a:gd name="connsiteY47" fmla="*/ 3860625 h 4603750"/>
                  <a:gd name="connsiteX48" fmla="*/ 1887097 w 2160000"/>
                  <a:gd name="connsiteY48" fmla="*/ 3754955 h 4603750"/>
                  <a:gd name="connsiteX49" fmla="*/ 1875484 w 2160000"/>
                  <a:gd name="connsiteY49" fmla="*/ 3645640 h 4603750"/>
                  <a:gd name="connsiteX50" fmla="*/ 1865806 w 2160000"/>
                  <a:gd name="connsiteY50" fmla="*/ 3536326 h 4603750"/>
                  <a:gd name="connsiteX51" fmla="*/ 1860000 w 2160000"/>
                  <a:gd name="connsiteY51" fmla="*/ 3423367 h 4603750"/>
                  <a:gd name="connsiteX52" fmla="*/ 1854194 w 2160000"/>
                  <a:gd name="connsiteY52" fmla="*/ 3304943 h 4603750"/>
                  <a:gd name="connsiteX53" fmla="*/ 1852258 w 2160000"/>
                  <a:gd name="connsiteY53" fmla="*/ 3181053 h 4603750"/>
                  <a:gd name="connsiteX54" fmla="*/ 1854194 w 2160000"/>
                  <a:gd name="connsiteY54" fmla="*/ 3055342 h 4603750"/>
                  <a:gd name="connsiteX55" fmla="*/ 1861936 w 2160000"/>
                  <a:gd name="connsiteY55" fmla="*/ 2955137 h 4603750"/>
                  <a:gd name="connsiteX56" fmla="*/ 1875484 w 2160000"/>
                  <a:gd name="connsiteY56" fmla="*/ 2862219 h 4603750"/>
                  <a:gd name="connsiteX57" fmla="*/ 1890968 w 2160000"/>
                  <a:gd name="connsiteY57" fmla="*/ 2771124 h 4603750"/>
                  <a:gd name="connsiteX58" fmla="*/ 1914194 w 2160000"/>
                  <a:gd name="connsiteY58" fmla="*/ 2683672 h 4603750"/>
                  <a:gd name="connsiteX59" fmla="*/ 1939355 w 2160000"/>
                  <a:gd name="connsiteY59" fmla="*/ 2594399 h 4603750"/>
                  <a:gd name="connsiteX60" fmla="*/ 1966452 w 2160000"/>
                  <a:gd name="connsiteY60" fmla="*/ 2508769 h 4603750"/>
                  <a:gd name="connsiteX61" fmla="*/ 1995484 w 2160000"/>
                  <a:gd name="connsiteY61" fmla="*/ 2423139 h 4603750"/>
                  <a:gd name="connsiteX62" fmla="*/ 2022581 w 2160000"/>
                  <a:gd name="connsiteY62" fmla="*/ 2337509 h 4603750"/>
                  <a:gd name="connsiteX63" fmla="*/ 2053548 w 2160000"/>
                  <a:gd name="connsiteY63" fmla="*/ 2248236 h 4603750"/>
                  <a:gd name="connsiteX64" fmla="*/ 2078710 w 2160000"/>
                  <a:gd name="connsiteY64" fmla="*/ 2158962 h 4603750"/>
                  <a:gd name="connsiteX65" fmla="*/ 2103871 w 2160000"/>
                  <a:gd name="connsiteY65" fmla="*/ 2066045 h 4603750"/>
                  <a:gd name="connsiteX66" fmla="*/ 2125161 w 2160000"/>
                  <a:gd name="connsiteY66" fmla="*/ 1969484 h 4603750"/>
                  <a:gd name="connsiteX67" fmla="*/ 2142581 w 2160000"/>
                  <a:gd name="connsiteY67" fmla="*/ 1867457 h 4603750"/>
                  <a:gd name="connsiteX68" fmla="*/ 2154194 w 2160000"/>
                  <a:gd name="connsiteY68" fmla="*/ 1763608 h 4603750"/>
                  <a:gd name="connsiteX69" fmla="*/ 2160000 w 2160000"/>
                  <a:gd name="connsiteY69" fmla="*/ 1650650 h 4603750"/>
                  <a:gd name="connsiteX70" fmla="*/ 2160000 w 2160000"/>
                  <a:gd name="connsiteY70" fmla="*/ 1532226 h 4603750"/>
                  <a:gd name="connsiteX71" fmla="*/ 2150323 w 2160000"/>
                  <a:gd name="connsiteY71" fmla="*/ 1408336 h 4603750"/>
                  <a:gd name="connsiteX72" fmla="*/ 2136774 w 2160000"/>
                  <a:gd name="connsiteY72" fmla="*/ 1282624 h 4603750"/>
                  <a:gd name="connsiteX73" fmla="*/ 2117419 w 2160000"/>
                  <a:gd name="connsiteY73" fmla="*/ 1162378 h 4603750"/>
                  <a:gd name="connsiteX74" fmla="*/ 2094194 w 2160000"/>
                  <a:gd name="connsiteY74" fmla="*/ 1043954 h 4603750"/>
                  <a:gd name="connsiteX75" fmla="*/ 2067097 w 2160000"/>
                  <a:gd name="connsiteY75" fmla="*/ 930996 h 4603750"/>
                  <a:gd name="connsiteX76" fmla="*/ 2036129 w 2160000"/>
                  <a:gd name="connsiteY76" fmla="*/ 819859 h 4603750"/>
                  <a:gd name="connsiteX77" fmla="*/ 2003226 w 2160000"/>
                  <a:gd name="connsiteY77" fmla="*/ 714188 h 4603750"/>
                  <a:gd name="connsiteX78" fmla="*/ 1960645 w 2160000"/>
                  <a:gd name="connsiteY78" fmla="*/ 613984 h 4603750"/>
                  <a:gd name="connsiteX79" fmla="*/ 1916129 w 2160000"/>
                  <a:gd name="connsiteY79" fmla="*/ 521066 h 4603750"/>
                  <a:gd name="connsiteX80" fmla="*/ 1867742 w 2160000"/>
                  <a:gd name="connsiteY80" fmla="*/ 431793 h 4603750"/>
                  <a:gd name="connsiteX81" fmla="*/ 1817419 w 2160000"/>
                  <a:gd name="connsiteY81" fmla="*/ 349807 h 4603750"/>
                  <a:gd name="connsiteX82" fmla="*/ 1759355 w 2160000"/>
                  <a:gd name="connsiteY82" fmla="*/ 276930 h 4603750"/>
                  <a:gd name="connsiteX83" fmla="*/ 1697419 w 2160000"/>
                  <a:gd name="connsiteY83" fmla="*/ 211342 h 4603750"/>
                  <a:gd name="connsiteX84" fmla="*/ 1631613 w 2160000"/>
                  <a:gd name="connsiteY84" fmla="*/ 153040 h 4603750"/>
                  <a:gd name="connsiteX85" fmla="*/ 1560000 w 2160000"/>
                  <a:gd name="connsiteY85" fmla="*/ 103849 h 4603750"/>
                  <a:gd name="connsiteX86" fmla="*/ 1482581 w 2160000"/>
                  <a:gd name="connsiteY86" fmla="*/ 61945 h 4603750"/>
                  <a:gd name="connsiteX87" fmla="*/ 1403226 w 2160000"/>
                  <a:gd name="connsiteY87" fmla="*/ 32794 h 4603750"/>
                  <a:gd name="connsiteX88" fmla="*/ 1318064 w 2160000"/>
                  <a:gd name="connsiteY88" fmla="*/ 10932 h 460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0000" h="4603750">
                    <a:moveTo>
                      <a:pt x="1225161" y="0"/>
                    </a:moveTo>
                    <a:lnTo>
                      <a:pt x="1130323" y="1822"/>
                    </a:lnTo>
                    <a:lnTo>
                      <a:pt x="1029677" y="14575"/>
                    </a:lnTo>
                    <a:lnTo>
                      <a:pt x="938710" y="38260"/>
                    </a:lnTo>
                    <a:lnTo>
                      <a:pt x="853548" y="74698"/>
                    </a:lnTo>
                    <a:lnTo>
                      <a:pt x="768387" y="122068"/>
                    </a:lnTo>
                    <a:lnTo>
                      <a:pt x="687097" y="184013"/>
                    </a:lnTo>
                    <a:lnTo>
                      <a:pt x="605806" y="258711"/>
                    </a:lnTo>
                    <a:lnTo>
                      <a:pt x="532258" y="342519"/>
                    </a:lnTo>
                    <a:lnTo>
                      <a:pt x="460645" y="437258"/>
                    </a:lnTo>
                    <a:lnTo>
                      <a:pt x="392903" y="541107"/>
                    </a:lnTo>
                    <a:lnTo>
                      <a:pt x="327097" y="655887"/>
                    </a:lnTo>
                    <a:lnTo>
                      <a:pt x="267097" y="779777"/>
                    </a:lnTo>
                    <a:lnTo>
                      <a:pt x="212903" y="912777"/>
                    </a:lnTo>
                    <a:lnTo>
                      <a:pt x="160645" y="1054886"/>
                    </a:lnTo>
                    <a:lnTo>
                      <a:pt x="116129" y="1206104"/>
                    </a:lnTo>
                    <a:lnTo>
                      <a:pt x="73548" y="1364610"/>
                    </a:lnTo>
                    <a:lnTo>
                      <a:pt x="38710" y="1530404"/>
                    </a:lnTo>
                    <a:lnTo>
                      <a:pt x="15484" y="1676156"/>
                    </a:lnTo>
                    <a:lnTo>
                      <a:pt x="3871" y="1827375"/>
                    </a:lnTo>
                    <a:lnTo>
                      <a:pt x="0" y="1980415"/>
                    </a:lnTo>
                    <a:lnTo>
                      <a:pt x="3871" y="2137099"/>
                    </a:lnTo>
                    <a:lnTo>
                      <a:pt x="13548" y="2293784"/>
                    </a:lnTo>
                    <a:lnTo>
                      <a:pt x="32903" y="2452290"/>
                    </a:lnTo>
                    <a:lnTo>
                      <a:pt x="52258" y="2614440"/>
                    </a:lnTo>
                    <a:lnTo>
                      <a:pt x="79355" y="2774768"/>
                    </a:lnTo>
                    <a:lnTo>
                      <a:pt x="108387" y="2936917"/>
                    </a:lnTo>
                    <a:lnTo>
                      <a:pt x="139355" y="3095424"/>
                    </a:lnTo>
                    <a:lnTo>
                      <a:pt x="158710" y="3215670"/>
                    </a:lnTo>
                    <a:lnTo>
                      <a:pt x="176129" y="3343203"/>
                    </a:lnTo>
                    <a:lnTo>
                      <a:pt x="183871" y="3474381"/>
                    </a:lnTo>
                    <a:lnTo>
                      <a:pt x="189677" y="3607380"/>
                    </a:lnTo>
                    <a:lnTo>
                      <a:pt x="191613" y="3742201"/>
                    </a:lnTo>
                    <a:lnTo>
                      <a:pt x="189677" y="3880666"/>
                    </a:lnTo>
                    <a:lnTo>
                      <a:pt x="189677" y="4017310"/>
                    </a:lnTo>
                    <a:lnTo>
                      <a:pt x="187742" y="4153953"/>
                    </a:lnTo>
                    <a:lnTo>
                      <a:pt x="187742" y="4288774"/>
                    </a:lnTo>
                    <a:lnTo>
                      <a:pt x="187742" y="4423595"/>
                    </a:lnTo>
                    <a:lnTo>
                      <a:pt x="191613" y="4552951"/>
                    </a:lnTo>
                    <a:lnTo>
                      <a:pt x="195468" y="4603750"/>
                    </a:lnTo>
                    <a:lnTo>
                      <a:pt x="1914094" y="4603750"/>
                    </a:lnTo>
                    <a:lnTo>
                      <a:pt x="1923871" y="4505581"/>
                    </a:lnTo>
                    <a:lnTo>
                      <a:pt x="1927742" y="4394445"/>
                    </a:lnTo>
                    <a:lnTo>
                      <a:pt x="1927742" y="4285130"/>
                    </a:lnTo>
                    <a:lnTo>
                      <a:pt x="1923871" y="4179459"/>
                    </a:lnTo>
                    <a:lnTo>
                      <a:pt x="1916129" y="4071967"/>
                    </a:lnTo>
                    <a:lnTo>
                      <a:pt x="1908387" y="3966296"/>
                    </a:lnTo>
                    <a:lnTo>
                      <a:pt x="1898710" y="3860625"/>
                    </a:lnTo>
                    <a:lnTo>
                      <a:pt x="1887097" y="3754955"/>
                    </a:lnTo>
                    <a:lnTo>
                      <a:pt x="1875484" y="3645640"/>
                    </a:lnTo>
                    <a:lnTo>
                      <a:pt x="1865806" y="3536326"/>
                    </a:lnTo>
                    <a:lnTo>
                      <a:pt x="1860000" y="3423367"/>
                    </a:lnTo>
                    <a:lnTo>
                      <a:pt x="1854194" y="3304943"/>
                    </a:lnTo>
                    <a:lnTo>
                      <a:pt x="1852258" y="3181053"/>
                    </a:lnTo>
                    <a:lnTo>
                      <a:pt x="1854194" y="3055342"/>
                    </a:lnTo>
                    <a:lnTo>
                      <a:pt x="1861936" y="2955137"/>
                    </a:lnTo>
                    <a:lnTo>
                      <a:pt x="1875484" y="2862219"/>
                    </a:lnTo>
                    <a:lnTo>
                      <a:pt x="1890968" y="2771124"/>
                    </a:lnTo>
                    <a:lnTo>
                      <a:pt x="1914194" y="2683672"/>
                    </a:lnTo>
                    <a:lnTo>
                      <a:pt x="1939355" y="2594399"/>
                    </a:lnTo>
                    <a:lnTo>
                      <a:pt x="1966452" y="2508769"/>
                    </a:lnTo>
                    <a:lnTo>
                      <a:pt x="1995484" y="2423139"/>
                    </a:lnTo>
                    <a:lnTo>
                      <a:pt x="2022581" y="2337509"/>
                    </a:lnTo>
                    <a:lnTo>
                      <a:pt x="2053548" y="2248236"/>
                    </a:lnTo>
                    <a:lnTo>
                      <a:pt x="2078710" y="2158962"/>
                    </a:lnTo>
                    <a:lnTo>
                      <a:pt x="2103871" y="2066045"/>
                    </a:lnTo>
                    <a:lnTo>
                      <a:pt x="2125161" y="1969484"/>
                    </a:lnTo>
                    <a:lnTo>
                      <a:pt x="2142581" y="1867457"/>
                    </a:lnTo>
                    <a:lnTo>
                      <a:pt x="2154194" y="1763608"/>
                    </a:lnTo>
                    <a:lnTo>
                      <a:pt x="2160000" y="1650650"/>
                    </a:lnTo>
                    <a:lnTo>
                      <a:pt x="2160000" y="1532226"/>
                    </a:lnTo>
                    <a:lnTo>
                      <a:pt x="2150323" y="1408336"/>
                    </a:lnTo>
                    <a:lnTo>
                      <a:pt x="2136774" y="1282624"/>
                    </a:lnTo>
                    <a:lnTo>
                      <a:pt x="2117419" y="1162378"/>
                    </a:lnTo>
                    <a:lnTo>
                      <a:pt x="2094194" y="1043954"/>
                    </a:lnTo>
                    <a:lnTo>
                      <a:pt x="2067097" y="930996"/>
                    </a:lnTo>
                    <a:lnTo>
                      <a:pt x="2036129" y="819859"/>
                    </a:lnTo>
                    <a:lnTo>
                      <a:pt x="2003226" y="714188"/>
                    </a:lnTo>
                    <a:lnTo>
                      <a:pt x="1960645" y="613984"/>
                    </a:lnTo>
                    <a:lnTo>
                      <a:pt x="1916129" y="521066"/>
                    </a:lnTo>
                    <a:lnTo>
                      <a:pt x="1867742" y="431793"/>
                    </a:lnTo>
                    <a:lnTo>
                      <a:pt x="1817419" y="349807"/>
                    </a:lnTo>
                    <a:lnTo>
                      <a:pt x="1759355" y="276930"/>
                    </a:lnTo>
                    <a:lnTo>
                      <a:pt x="1697419" y="211342"/>
                    </a:lnTo>
                    <a:lnTo>
                      <a:pt x="1631613" y="153040"/>
                    </a:lnTo>
                    <a:lnTo>
                      <a:pt x="1560000" y="103849"/>
                    </a:lnTo>
                    <a:lnTo>
                      <a:pt x="1482581" y="61945"/>
                    </a:lnTo>
                    <a:lnTo>
                      <a:pt x="1403226" y="32794"/>
                    </a:lnTo>
                    <a:lnTo>
                      <a:pt x="1318064" y="109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dist="63500" dir="18900000" algn="bl" rotWithShape="0">
                  <a:prstClr val="black">
                    <a:alpha val="24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자유형 101">
                <a:extLst>
                  <a:ext uri="{FF2B5EF4-FFF2-40B4-BE49-F238E27FC236}">
                    <a16:creationId xmlns:a16="http://schemas.microsoft.com/office/drawing/2014/main" id="{67CF143B-3EFB-1ADC-BA47-F0AD304B29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86786" y="2302950"/>
                <a:ext cx="2016000" cy="4555050"/>
              </a:xfrm>
              <a:custGeom>
                <a:avLst/>
                <a:gdLst>
                  <a:gd name="connsiteX0" fmla="*/ 1143484 w 2016000"/>
                  <a:gd name="connsiteY0" fmla="*/ 0 h 4555050"/>
                  <a:gd name="connsiteX1" fmla="*/ 1054968 w 2016000"/>
                  <a:gd name="connsiteY1" fmla="*/ 1787 h 4555050"/>
                  <a:gd name="connsiteX2" fmla="*/ 961032 w 2016000"/>
                  <a:gd name="connsiteY2" fmla="*/ 14299 h 4555050"/>
                  <a:gd name="connsiteX3" fmla="*/ 876129 w 2016000"/>
                  <a:gd name="connsiteY3" fmla="*/ 37534 h 4555050"/>
                  <a:gd name="connsiteX4" fmla="*/ 796645 w 2016000"/>
                  <a:gd name="connsiteY4" fmla="*/ 73280 h 4555050"/>
                  <a:gd name="connsiteX5" fmla="*/ 717161 w 2016000"/>
                  <a:gd name="connsiteY5" fmla="*/ 119750 h 4555050"/>
                  <a:gd name="connsiteX6" fmla="*/ 641290 w 2016000"/>
                  <a:gd name="connsiteY6" fmla="*/ 180519 h 4555050"/>
                  <a:gd name="connsiteX7" fmla="*/ 565419 w 2016000"/>
                  <a:gd name="connsiteY7" fmla="*/ 253799 h 4555050"/>
                  <a:gd name="connsiteX8" fmla="*/ 496774 w 2016000"/>
                  <a:gd name="connsiteY8" fmla="*/ 336016 h 4555050"/>
                  <a:gd name="connsiteX9" fmla="*/ 429935 w 2016000"/>
                  <a:gd name="connsiteY9" fmla="*/ 428956 h 4555050"/>
                  <a:gd name="connsiteX10" fmla="*/ 366710 w 2016000"/>
                  <a:gd name="connsiteY10" fmla="*/ 530833 h 4555050"/>
                  <a:gd name="connsiteX11" fmla="*/ 305290 w 2016000"/>
                  <a:gd name="connsiteY11" fmla="*/ 643434 h 4555050"/>
                  <a:gd name="connsiteX12" fmla="*/ 249290 w 2016000"/>
                  <a:gd name="connsiteY12" fmla="*/ 764971 h 4555050"/>
                  <a:gd name="connsiteX13" fmla="*/ 198710 w 2016000"/>
                  <a:gd name="connsiteY13" fmla="*/ 895445 h 4555050"/>
                  <a:gd name="connsiteX14" fmla="*/ 149935 w 2016000"/>
                  <a:gd name="connsiteY14" fmla="*/ 1034856 h 4555050"/>
                  <a:gd name="connsiteX15" fmla="*/ 108387 w 2016000"/>
                  <a:gd name="connsiteY15" fmla="*/ 1183203 h 4555050"/>
                  <a:gd name="connsiteX16" fmla="*/ 68645 w 2016000"/>
                  <a:gd name="connsiteY16" fmla="*/ 1338700 h 4555050"/>
                  <a:gd name="connsiteX17" fmla="*/ 36129 w 2016000"/>
                  <a:gd name="connsiteY17" fmla="*/ 1501345 h 4555050"/>
                  <a:gd name="connsiteX18" fmla="*/ 14452 w 2016000"/>
                  <a:gd name="connsiteY18" fmla="*/ 1644331 h 4555050"/>
                  <a:gd name="connsiteX19" fmla="*/ 3613 w 2016000"/>
                  <a:gd name="connsiteY19" fmla="*/ 1792678 h 4555050"/>
                  <a:gd name="connsiteX20" fmla="*/ 0 w 2016000"/>
                  <a:gd name="connsiteY20" fmla="*/ 1942812 h 4555050"/>
                  <a:gd name="connsiteX21" fmla="*/ 3613 w 2016000"/>
                  <a:gd name="connsiteY21" fmla="*/ 2096522 h 4555050"/>
                  <a:gd name="connsiteX22" fmla="*/ 12645 w 2016000"/>
                  <a:gd name="connsiteY22" fmla="*/ 2250231 h 4555050"/>
                  <a:gd name="connsiteX23" fmla="*/ 30710 w 2016000"/>
                  <a:gd name="connsiteY23" fmla="*/ 2405727 h 4555050"/>
                  <a:gd name="connsiteX24" fmla="*/ 48774 w 2016000"/>
                  <a:gd name="connsiteY24" fmla="*/ 2564798 h 4555050"/>
                  <a:gd name="connsiteX25" fmla="*/ 74065 w 2016000"/>
                  <a:gd name="connsiteY25" fmla="*/ 2722082 h 4555050"/>
                  <a:gd name="connsiteX26" fmla="*/ 101161 w 2016000"/>
                  <a:gd name="connsiteY26" fmla="*/ 2881153 h 4555050"/>
                  <a:gd name="connsiteX27" fmla="*/ 130065 w 2016000"/>
                  <a:gd name="connsiteY27" fmla="*/ 3036650 h 4555050"/>
                  <a:gd name="connsiteX28" fmla="*/ 148129 w 2016000"/>
                  <a:gd name="connsiteY28" fmla="*/ 3154613 h 4555050"/>
                  <a:gd name="connsiteX29" fmla="*/ 164387 w 2016000"/>
                  <a:gd name="connsiteY29" fmla="*/ 3279725 h 4555050"/>
                  <a:gd name="connsiteX30" fmla="*/ 171613 w 2016000"/>
                  <a:gd name="connsiteY30" fmla="*/ 3408411 h 4555050"/>
                  <a:gd name="connsiteX31" fmla="*/ 177032 w 2016000"/>
                  <a:gd name="connsiteY31" fmla="*/ 3538885 h 4555050"/>
                  <a:gd name="connsiteX32" fmla="*/ 178839 w 2016000"/>
                  <a:gd name="connsiteY32" fmla="*/ 3671147 h 4555050"/>
                  <a:gd name="connsiteX33" fmla="*/ 177032 w 2016000"/>
                  <a:gd name="connsiteY33" fmla="*/ 3806983 h 4555050"/>
                  <a:gd name="connsiteX34" fmla="*/ 177032 w 2016000"/>
                  <a:gd name="connsiteY34" fmla="*/ 3941032 h 4555050"/>
                  <a:gd name="connsiteX35" fmla="*/ 175226 w 2016000"/>
                  <a:gd name="connsiteY35" fmla="*/ 4075080 h 4555050"/>
                  <a:gd name="connsiteX36" fmla="*/ 175226 w 2016000"/>
                  <a:gd name="connsiteY36" fmla="*/ 4207342 h 4555050"/>
                  <a:gd name="connsiteX37" fmla="*/ 175226 w 2016000"/>
                  <a:gd name="connsiteY37" fmla="*/ 4339603 h 4555050"/>
                  <a:gd name="connsiteX38" fmla="*/ 178839 w 2016000"/>
                  <a:gd name="connsiteY38" fmla="*/ 4466502 h 4555050"/>
                  <a:gd name="connsiteX39" fmla="*/ 185231 w 2016000"/>
                  <a:gd name="connsiteY39" fmla="*/ 4555050 h 4555050"/>
                  <a:gd name="connsiteX40" fmla="*/ 1782208 w 2016000"/>
                  <a:gd name="connsiteY40" fmla="*/ 4555050 h 4555050"/>
                  <a:gd name="connsiteX41" fmla="*/ 1784774 w 2016000"/>
                  <a:gd name="connsiteY41" fmla="*/ 4534420 h 4555050"/>
                  <a:gd name="connsiteX42" fmla="*/ 1795613 w 2016000"/>
                  <a:gd name="connsiteY42" fmla="*/ 4420032 h 4555050"/>
                  <a:gd name="connsiteX43" fmla="*/ 1799226 w 2016000"/>
                  <a:gd name="connsiteY43" fmla="*/ 4311006 h 4555050"/>
                  <a:gd name="connsiteX44" fmla="*/ 1799226 w 2016000"/>
                  <a:gd name="connsiteY44" fmla="*/ 4203767 h 4555050"/>
                  <a:gd name="connsiteX45" fmla="*/ 1795613 w 2016000"/>
                  <a:gd name="connsiteY45" fmla="*/ 4100103 h 4555050"/>
                  <a:gd name="connsiteX46" fmla="*/ 1788387 w 2016000"/>
                  <a:gd name="connsiteY46" fmla="*/ 3994651 h 4555050"/>
                  <a:gd name="connsiteX47" fmla="*/ 1781161 w 2016000"/>
                  <a:gd name="connsiteY47" fmla="*/ 3890987 h 4555050"/>
                  <a:gd name="connsiteX48" fmla="*/ 1772129 w 2016000"/>
                  <a:gd name="connsiteY48" fmla="*/ 3787322 h 4555050"/>
                  <a:gd name="connsiteX49" fmla="*/ 1761290 w 2016000"/>
                  <a:gd name="connsiteY49" fmla="*/ 3683658 h 4555050"/>
                  <a:gd name="connsiteX50" fmla="*/ 1750452 w 2016000"/>
                  <a:gd name="connsiteY50" fmla="*/ 3576419 h 4555050"/>
                  <a:gd name="connsiteX51" fmla="*/ 1741419 w 2016000"/>
                  <a:gd name="connsiteY51" fmla="*/ 3469180 h 4555050"/>
                  <a:gd name="connsiteX52" fmla="*/ 1736000 w 2016000"/>
                  <a:gd name="connsiteY52" fmla="*/ 3358367 h 4555050"/>
                  <a:gd name="connsiteX53" fmla="*/ 1730581 w 2016000"/>
                  <a:gd name="connsiteY53" fmla="*/ 3242191 h 4555050"/>
                  <a:gd name="connsiteX54" fmla="*/ 1728774 w 2016000"/>
                  <a:gd name="connsiteY54" fmla="*/ 3120654 h 4555050"/>
                  <a:gd name="connsiteX55" fmla="*/ 1730581 w 2016000"/>
                  <a:gd name="connsiteY55" fmla="*/ 2997329 h 4555050"/>
                  <a:gd name="connsiteX56" fmla="*/ 1737806 w 2016000"/>
                  <a:gd name="connsiteY56" fmla="*/ 2899026 h 4555050"/>
                  <a:gd name="connsiteX57" fmla="*/ 1750452 w 2016000"/>
                  <a:gd name="connsiteY57" fmla="*/ 2807873 h 4555050"/>
                  <a:gd name="connsiteX58" fmla="*/ 1764903 w 2016000"/>
                  <a:gd name="connsiteY58" fmla="*/ 2718507 h 4555050"/>
                  <a:gd name="connsiteX59" fmla="*/ 1786581 w 2016000"/>
                  <a:gd name="connsiteY59" fmla="*/ 2632716 h 4555050"/>
                  <a:gd name="connsiteX60" fmla="*/ 1810064 w 2016000"/>
                  <a:gd name="connsiteY60" fmla="*/ 2545138 h 4555050"/>
                  <a:gd name="connsiteX61" fmla="*/ 1835355 w 2016000"/>
                  <a:gd name="connsiteY61" fmla="*/ 2461134 h 4555050"/>
                  <a:gd name="connsiteX62" fmla="*/ 1862452 w 2016000"/>
                  <a:gd name="connsiteY62" fmla="*/ 2377130 h 4555050"/>
                  <a:gd name="connsiteX63" fmla="*/ 1887742 w 2016000"/>
                  <a:gd name="connsiteY63" fmla="*/ 2293126 h 4555050"/>
                  <a:gd name="connsiteX64" fmla="*/ 1916645 w 2016000"/>
                  <a:gd name="connsiteY64" fmla="*/ 2205548 h 4555050"/>
                  <a:gd name="connsiteX65" fmla="*/ 1940129 w 2016000"/>
                  <a:gd name="connsiteY65" fmla="*/ 2117969 h 4555050"/>
                  <a:gd name="connsiteX66" fmla="*/ 1963613 w 2016000"/>
                  <a:gd name="connsiteY66" fmla="*/ 2026816 h 4555050"/>
                  <a:gd name="connsiteX67" fmla="*/ 1983484 w 2016000"/>
                  <a:gd name="connsiteY67" fmla="*/ 1932089 h 4555050"/>
                  <a:gd name="connsiteX68" fmla="*/ 1999742 w 2016000"/>
                  <a:gd name="connsiteY68" fmla="*/ 1831999 h 4555050"/>
                  <a:gd name="connsiteX69" fmla="*/ 2010581 w 2016000"/>
                  <a:gd name="connsiteY69" fmla="*/ 1730122 h 4555050"/>
                  <a:gd name="connsiteX70" fmla="*/ 2016000 w 2016000"/>
                  <a:gd name="connsiteY70" fmla="*/ 1619308 h 4555050"/>
                  <a:gd name="connsiteX71" fmla="*/ 2016000 w 2016000"/>
                  <a:gd name="connsiteY71" fmla="*/ 1503133 h 4555050"/>
                  <a:gd name="connsiteX72" fmla="*/ 2006968 w 2016000"/>
                  <a:gd name="connsiteY72" fmla="*/ 1381595 h 4555050"/>
                  <a:gd name="connsiteX73" fmla="*/ 1994323 w 2016000"/>
                  <a:gd name="connsiteY73" fmla="*/ 1258271 h 4555050"/>
                  <a:gd name="connsiteX74" fmla="*/ 1976258 w 2016000"/>
                  <a:gd name="connsiteY74" fmla="*/ 1140308 h 4555050"/>
                  <a:gd name="connsiteX75" fmla="*/ 1954581 w 2016000"/>
                  <a:gd name="connsiteY75" fmla="*/ 1024132 h 4555050"/>
                  <a:gd name="connsiteX76" fmla="*/ 1929290 w 2016000"/>
                  <a:gd name="connsiteY76" fmla="*/ 913319 h 4555050"/>
                  <a:gd name="connsiteX77" fmla="*/ 1900387 w 2016000"/>
                  <a:gd name="connsiteY77" fmla="*/ 804292 h 4555050"/>
                  <a:gd name="connsiteX78" fmla="*/ 1869677 w 2016000"/>
                  <a:gd name="connsiteY78" fmla="*/ 700628 h 4555050"/>
                  <a:gd name="connsiteX79" fmla="*/ 1829936 w 2016000"/>
                  <a:gd name="connsiteY79" fmla="*/ 602326 h 4555050"/>
                  <a:gd name="connsiteX80" fmla="*/ 1788387 w 2016000"/>
                  <a:gd name="connsiteY80" fmla="*/ 511172 h 4555050"/>
                  <a:gd name="connsiteX81" fmla="*/ 1743226 w 2016000"/>
                  <a:gd name="connsiteY81" fmla="*/ 423594 h 4555050"/>
                  <a:gd name="connsiteX82" fmla="*/ 1696258 w 2016000"/>
                  <a:gd name="connsiteY82" fmla="*/ 343165 h 4555050"/>
                  <a:gd name="connsiteX83" fmla="*/ 1642064 w 2016000"/>
                  <a:gd name="connsiteY83" fmla="*/ 271672 h 4555050"/>
                  <a:gd name="connsiteX84" fmla="*/ 1584258 w 2016000"/>
                  <a:gd name="connsiteY84" fmla="*/ 207329 h 4555050"/>
                  <a:gd name="connsiteX85" fmla="*/ 1522839 w 2016000"/>
                  <a:gd name="connsiteY85" fmla="*/ 150135 h 4555050"/>
                  <a:gd name="connsiteX86" fmla="*/ 1456000 w 2016000"/>
                  <a:gd name="connsiteY86" fmla="*/ 101877 h 4555050"/>
                  <a:gd name="connsiteX87" fmla="*/ 1383742 w 2016000"/>
                  <a:gd name="connsiteY87" fmla="*/ 60769 h 4555050"/>
                  <a:gd name="connsiteX88" fmla="*/ 1309677 w 2016000"/>
                  <a:gd name="connsiteY88" fmla="*/ 32172 h 4555050"/>
                  <a:gd name="connsiteX89" fmla="*/ 1230194 w 2016000"/>
                  <a:gd name="connsiteY89" fmla="*/ 10724 h 45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16000" h="4555050">
                    <a:moveTo>
                      <a:pt x="1143484" y="0"/>
                    </a:moveTo>
                    <a:lnTo>
                      <a:pt x="1054968" y="1787"/>
                    </a:lnTo>
                    <a:lnTo>
                      <a:pt x="961032" y="14299"/>
                    </a:lnTo>
                    <a:lnTo>
                      <a:pt x="876129" y="37534"/>
                    </a:lnTo>
                    <a:lnTo>
                      <a:pt x="796645" y="73280"/>
                    </a:lnTo>
                    <a:lnTo>
                      <a:pt x="717161" y="119750"/>
                    </a:lnTo>
                    <a:lnTo>
                      <a:pt x="641290" y="180519"/>
                    </a:lnTo>
                    <a:lnTo>
                      <a:pt x="565419" y="253799"/>
                    </a:lnTo>
                    <a:lnTo>
                      <a:pt x="496774" y="336016"/>
                    </a:lnTo>
                    <a:lnTo>
                      <a:pt x="429935" y="428956"/>
                    </a:lnTo>
                    <a:lnTo>
                      <a:pt x="366710" y="530833"/>
                    </a:lnTo>
                    <a:lnTo>
                      <a:pt x="305290" y="643434"/>
                    </a:lnTo>
                    <a:lnTo>
                      <a:pt x="249290" y="764971"/>
                    </a:lnTo>
                    <a:lnTo>
                      <a:pt x="198710" y="895445"/>
                    </a:lnTo>
                    <a:lnTo>
                      <a:pt x="149935" y="1034856"/>
                    </a:lnTo>
                    <a:lnTo>
                      <a:pt x="108387" y="1183203"/>
                    </a:lnTo>
                    <a:lnTo>
                      <a:pt x="68645" y="1338700"/>
                    </a:lnTo>
                    <a:lnTo>
                      <a:pt x="36129" y="1501345"/>
                    </a:lnTo>
                    <a:lnTo>
                      <a:pt x="14452" y="1644331"/>
                    </a:lnTo>
                    <a:lnTo>
                      <a:pt x="3613" y="1792678"/>
                    </a:lnTo>
                    <a:lnTo>
                      <a:pt x="0" y="1942812"/>
                    </a:lnTo>
                    <a:lnTo>
                      <a:pt x="3613" y="2096522"/>
                    </a:lnTo>
                    <a:lnTo>
                      <a:pt x="12645" y="2250231"/>
                    </a:lnTo>
                    <a:lnTo>
                      <a:pt x="30710" y="2405727"/>
                    </a:lnTo>
                    <a:lnTo>
                      <a:pt x="48774" y="2564798"/>
                    </a:lnTo>
                    <a:lnTo>
                      <a:pt x="74065" y="2722082"/>
                    </a:lnTo>
                    <a:lnTo>
                      <a:pt x="101161" y="2881153"/>
                    </a:lnTo>
                    <a:lnTo>
                      <a:pt x="130065" y="3036650"/>
                    </a:lnTo>
                    <a:lnTo>
                      <a:pt x="148129" y="3154613"/>
                    </a:lnTo>
                    <a:lnTo>
                      <a:pt x="164387" y="3279725"/>
                    </a:lnTo>
                    <a:lnTo>
                      <a:pt x="171613" y="3408411"/>
                    </a:lnTo>
                    <a:lnTo>
                      <a:pt x="177032" y="3538885"/>
                    </a:lnTo>
                    <a:lnTo>
                      <a:pt x="178839" y="3671147"/>
                    </a:lnTo>
                    <a:lnTo>
                      <a:pt x="177032" y="3806983"/>
                    </a:lnTo>
                    <a:lnTo>
                      <a:pt x="177032" y="3941032"/>
                    </a:lnTo>
                    <a:lnTo>
                      <a:pt x="175226" y="4075080"/>
                    </a:lnTo>
                    <a:lnTo>
                      <a:pt x="175226" y="4207342"/>
                    </a:lnTo>
                    <a:lnTo>
                      <a:pt x="175226" y="4339603"/>
                    </a:lnTo>
                    <a:lnTo>
                      <a:pt x="178839" y="4466502"/>
                    </a:lnTo>
                    <a:lnTo>
                      <a:pt x="185231" y="4555050"/>
                    </a:lnTo>
                    <a:lnTo>
                      <a:pt x="1782208" y="4555050"/>
                    </a:lnTo>
                    <a:lnTo>
                      <a:pt x="1784774" y="4534420"/>
                    </a:lnTo>
                    <a:lnTo>
                      <a:pt x="1795613" y="4420032"/>
                    </a:lnTo>
                    <a:lnTo>
                      <a:pt x="1799226" y="4311006"/>
                    </a:lnTo>
                    <a:lnTo>
                      <a:pt x="1799226" y="4203767"/>
                    </a:lnTo>
                    <a:lnTo>
                      <a:pt x="1795613" y="4100103"/>
                    </a:lnTo>
                    <a:lnTo>
                      <a:pt x="1788387" y="3994651"/>
                    </a:lnTo>
                    <a:lnTo>
                      <a:pt x="1781161" y="3890987"/>
                    </a:lnTo>
                    <a:lnTo>
                      <a:pt x="1772129" y="3787322"/>
                    </a:lnTo>
                    <a:lnTo>
                      <a:pt x="1761290" y="3683658"/>
                    </a:lnTo>
                    <a:lnTo>
                      <a:pt x="1750452" y="3576419"/>
                    </a:lnTo>
                    <a:lnTo>
                      <a:pt x="1741419" y="3469180"/>
                    </a:lnTo>
                    <a:lnTo>
                      <a:pt x="1736000" y="3358367"/>
                    </a:lnTo>
                    <a:lnTo>
                      <a:pt x="1730581" y="3242191"/>
                    </a:lnTo>
                    <a:lnTo>
                      <a:pt x="1728774" y="3120654"/>
                    </a:lnTo>
                    <a:lnTo>
                      <a:pt x="1730581" y="2997329"/>
                    </a:lnTo>
                    <a:lnTo>
                      <a:pt x="1737806" y="2899026"/>
                    </a:lnTo>
                    <a:lnTo>
                      <a:pt x="1750452" y="2807873"/>
                    </a:lnTo>
                    <a:lnTo>
                      <a:pt x="1764903" y="2718507"/>
                    </a:lnTo>
                    <a:lnTo>
                      <a:pt x="1786581" y="2632716"/>
                    </a:lnTo>
                    <a:lnTo>
                      <a:pt x="1810064" y="2545138"/>
                    </a:lnTo>
                    <a:lnTo>
                      <a:pt x="1835355" y="2461134"/>
                    </a:lnTo>
                    <a:lnTo>
                      <a:pt x="1862452" y="2377130"/>
                    </a:lnTo>
                    <a:lnTo>
                      <a:pt x="1887742" y="2293126"/>
                    </a:lnTo>
                    <a:lnTo>
                      <a:pt x="1916645" y="2205548"/>
                    </a:lnTo>
                    <a:lnTo>
                      <a:pt x="1940129" y="2117969"/>
                    </a:lnTo>
                    <a:lnTo>
                      <a:pt x="1963613" y="2026816"/>
                    </a:lnTo>
                    <a:lnTo>
                      <a:pt x="1983484" y="1932089"/>
                    </a:lnTo>
                    <a:lnTo>
                      <a:pt x="1999742" y="1831999"/>
                    </a:lnTo>
                    <a:lnTo>
                      <a:pt x="2010581" y="1730122"/>
                    </a:lnTo>
                    <a:lnTo>
                      <a:pt x="2016000" y="1619308"/>
                    </a:lnTo>
                    <a:lnTo>
                      <a:pt x="2016000" y="1503133"/>
                    </a:lnTo>
                    <a:lnTo>
                      <a:pt x="2006968" y="1381595"/>
                    </a:lnTo>
                    <a:lnTo>
                      <a:pt x="1994323" y="1258271"/>
                    </a:lnTo>
                    <a:lnTo>
                      <a:pt x="1976258" y="1140308"/>
                    </a:lnTo>
                    <a:lnTo>
                      <a:pt x="1954581" y="1024132"/>
                    </a:lnTo>
                    <a:lnTo>
                      <a:pt x="1929290" y="913319"/>
                    </a:lnTo>
                    <a:lnTo>
                      <a:pt x="1900387" y="804292"/>
                    </a:lnTo>
                    <a:lnTo>
                      <a:pt x="1869677" y="700628"/>
                    </a:lnTo>
                    <a:lnTo>
                      <a:pt x="1829936" y="602326"/>
                    </a:lnTo>
                    <a:lnTo>
                      <a:pt x="1788387" y="511172"/>
                    </a:lnTo>
                    <a:lnTo>
                      <a:pt x="1743226" y="423594"/>
                    </a:lnTo>
                    <a:lnTo>
                      <a:pt x="1696258" y="343165"/>
                    </a:lnTo>
                    <a:lnTo>
                      <a:pt x="1642064" y="271672"/>
                    </a:lnTo>
                    <a:lnTo>
                      <a:pt x="1584258" y="207329"/>
                    </a:lnTo>
                    <a:lnTo>
                      <a:pt x="1522839" y="150135"/>
                    </a:lnTo>
                    <a:lnTo>
                      <a:pt x="1456000" y="101877"/>
                    </a:lnTo>
                    <a:lnTo>
                      <a:pt x="1383742" y="60769"/>
                    </a:lnTo>
                    <a:lnTo>
                      <a:pt x="1309677" y="32172"/>
                    </a:lnTo>
                    <a:lnTo>
                      <a:pt x="1230194" y="107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자유형 49">
                <a:extLst>
                  <a:ext uri="{FF2B5EF4-FFF2-40B4-BE49-F238E27FC236}">
                    <a16:creationId xmlns:a16="http://schemas.microsoft.com/office/drawing/2014/main" id="{63D89722-3494-0A88-B228-3A23A2BAC4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403686" y="2996776"/>
                <a:ext cx="1973941" cy="3283079"/>
              </a:xfrm>
              <a:custGeom>
                <a:avLst/>
                <a:gdLst>
                  <a:gd name="connsiteX0" fmla="*/ 291811 w 1973941"/>
                  <a:gd name="connsiteY0" fmla="*/ 0 h 3283079"/>
                  <a:gd name="connsiteX1" fmla="*/ 311504 w 1973941"/>
                  <a:gd name="connsiteY1" fmla="*/ 8904 h 3283079"/>
                  <a:gd name="connsiteX2" fmla="*/ 1112163 w 1973941"/>
                  <a:gd name="connsiteY2" fmla="*/ 151899 h 3283079"/>
                  <a:gd name="connsiteX3" fmla="*/ 1815915 w 1973941"/>
                  <a:gd name="connsiteY3" fmla="*/ 44956 h 3283079"/>
                  <a:gd name="connsiteX4" fmla="*/ 1830136 w 1973941"/>
                  <a:gd name="connsiteY4" fmla="*/ 39666 h 3283079"/>
                  <a:gd name="connsiteX5" fmla="*/ 1830671 w 1973941"/>
                  <a:gd name="connsiteY5" fmla="*/ 41005 h 3283079"/>
                  <a:gd name="connsiteX6" fmla="*/ 1860740 w 1973941"/>
                  <a:gd name="connsiteY6" fmla="*/ 143593 h 3283079"/>
                  <a:gd name="connsiteX7" fmla="*/ 1889040 w 1973941"/>
                  <a:gd name="connsiteY7" fmla="*/ 251488 h 3283079"/>
                  <a:gd name="connsiteX8" fmla="*/ 1913803 w 1973941"/>
                  <a:gd name="connsiteY8" fmla="*/ 361151 h 3283079"/>
                  <a:gd name="connsiteX9" fmla="*/ 1935028 w 1973941"/>
                  <a:gd name="connsiteY9" fmla="*/ 476121 h 3283079"/>
                  <a:gd name="connsiteX10" fmla="*/ 1952716 w 1973941"/>
                  <a:gd name="connsiteY10" fmla="*/ 592860 h 3283079"/>
                  <a:gd name="connsiteX11" fmla="*/ 1965097 w 1973941"/>
                  <a:gd name="connsiteY11" fmla="*/ 714904 h 3283079"/>
                  <a:gd name="connsiteX12" fmla="*/ 1973941 w 1973941"/>
                  <a:gd name="connsiteY12" fmla="*/ 835180 h 3283079"/>
                  <a:gd name="connsiteX13" fmla="*/ 1973941 w 1973941"/>
                  <a:gd name="connsiteY13" fmla="*/ 950150 h 3283079"/>
                  <a:gd name="connsiteX14" fmla="*/ 1968635 w 1973941"/>
                  <a:gd name="connsiteY14" fmla="*/ 1059814 h 3283079"/>
                  <a:gd name="connsiteX15" fmla="*/ 1958022 w 1973941"/>
                  <a:gd name="connsiteY15" fmla="*/ 1160633 h 3283079"/>
                  <a:gd name="connsiteX16" fmla="*/ 1942103 w 1973941"/>
                  <a:gd name="connsiteY16" fmla="*/ 1259684 h 3283079"/>
                  <a:gd name="connsiteX17" fmla="*/ 1922647 w 1973941"/>
                  <a:gd name="connsiteY17" fmla="*/ 1353429 h 3283079"/>
                  <a:gd name="connsiteX18" fmla="*/ 1899653 w 1973941"/>
                  <a:gd name="connsiteY18" fmla="*/ 1443636 h 3283079"/>
                  <a:gd name="connsiteX19" fmla="*/ 1876659 w 1973941"/>
                  <a:gd name="connsiteY19" fmla="*/ 1530305 h 3283079"/>
                  <a:gd name="connsiteX20" fmla="*/ 1848359 w 1973941"/>
                  <a:gd name="connsiteY20" fmla="*/ 1616974 h 3283079"/>
                  <a:gd name="connsiteX21" fmla="*/ 1823596 w 1973941"/>
                  <a:gd name="connsiteY21" fmla="*/ 1700106 h 3283079"/>
                  <a:gd name="connsiteX22" fmla="*/ 1797065 w 1973941"/>
                  <a:gd name="connsiteY22" fmla="*/ 1783238 h 3283079"/>
                  <a:gd name="connsiteX23" fmla="*/ 1772302 w 1973941"/>
                  <a:gd name="connsiteY23" fmla="*/ 1866370 h 3283079"/>
                  <a:gd name="connsiteX24" fmla="*/ 1749308 w 1973941"/>
                  <a:gd name="connsiteY24" fmla="*/ 1953040 h 3283079"/>
                  <a:gd name="connsiteX25" fmla="*/ 1728083 w 1973941"/>
                  <a:gd name="connsiteY25" fmla="*/ 2037941 h 3283079"/>
                  <a:gd name="connsiteX26" fmla="*/ 1713933 w 1973941"/>
                  <a:gd name="connsiteY26" fmla="*/ 2126379 h 3283079"/>
                  <a:gd name="connsiteX27" fmla="*/ 1701551 w 1973941"/>
                  <a:gd name="connsiteY27" fmla="*/ 2216586 h 3283079"/>
                  <a:gd name="connsiteX28" fmla="*/ 1694476 w 1973941"/>
                  <a:gd name="connsiteY28" fmla="*/ 2313868 h 3283079"/>
                  <a:gd name="connsiteX29" fmla="*/ 1692708 w 1973941"/>
                  <a:gd name="connsiteY29" fmla="*/ 2435913 h 3283079"/>
                  <a:gd name="connsiteX30" fmla="*/ 1694476 w 1973941"/>
                  <a:gd name="connsiteY30" fmla="*/ 2556189 h 3283079"/>
                  <a:gd name="connsiteX31" fmla="*/ 1699783 w 1973941"/>
                  <a:gd name="connsiteY31" fmla="*/ 2671158 h 3283079"/>
                  <a:gd name="connsiteX32" fmla="*/ 1705089 w 1973941"/>
                  <a:gd name="connsiteY32" fmla="*/ 2780822 h 3283079"/>
                  <a:gd name="connsiteX33" fmla="*/ 1713933 w 1973941"/>
                  <a:gd name="connsiteY33" fmla="*/ 2886948 h 3283079"/>
                  <a:gd name="connsiteX34" fmla="*/ 1724545 w 1973941"/>
                  <a:gd name="connsiteY34" fmla="*/ 2993074 h 3283079"/>
                  <a:gd name="connsiteX35" fmla="*/ 1735158 w 1973941"/>
                  <a:gd name="connsiteY35" fmla="*/ 3095662 h 3283079"/>
                  <a:gd name="connsiteX36" fmla="*/ 1743775 w 1973941"/>
                  <a:gd name="connsiteY36" fmla="*/ 3195616 h 3283079"/>
                  <a:gd name="connsiteX37" fmla="*/ 1602094 w 1973941"/>
                  <a:gd name="connsiteY37" fmla="*/ 3233872 h 3283079"/>
                  <a:gd name="connsiteX38" fmla="*/ 1112163 w 1973941"/>
                  <a:gd name="connsiteY38" fmla="*/ 3283079 h 3283079"/>
                  <a:gd name="connsiteX39" fmla="*/ 222108 w 1973941"/>
                  <a:gd name="connsiteY39" fmla="*/ 3099663 h 3283079"/>
                  <a:gd name="connsiteX40" fmla="*/ 173890 w 1973941"/>
                  <a:gd name="connsiteY40" fmla="*/ 3073268 h 3283079"/>
                  <a:gd name="connsiteX41" fmla="*/ 175108 w 1973941"/>
                  <a:gd name="connsiteY41" fmla="*/ 2980692 h 3283079"/>
                  <a:gd name="connsiteX42" fmla="*/ 173339 w 1973941"/>
                  <a:gd name="connsiteY42" fmla="*/ 2849804 h 3283079"/>
                  <a:gd name="connsiteX43" fmla="*/ 168033 w 1973941"/>
                  <a:gd name="connsiteY43" fmla="*/ 2720684 h 3283079"/>
                  <a:gd name="connsiteX44" fmla="*/ 160958 w 1973941"/>
                  <a:gd name="connsiteY44" fmla="*/ 2593333 h 3283079"/>
                  <a:gd name="connsiteX45" fmla="*/ 145039 w 1973941"/>
                  <a:gd name="connsiteY45" fmla="*/ 2469519 h 3283079"/>
                  <a:gd name="connsiteX46" fmla="*/ 127351 w 1973941"/>
                  <a:gd name="connsiteY46" fmla="*/ 2352781 h 3283079"/>
                  <a:gd name="connsiteX47" fmla="*/ 99051 w 1973941"/>
                  <a:gd name="connsiteY47" fmla="*/ 2198898 h 3283079"/>
                  <a:gd name="connsiteX48" fmla="*/ 72520 w 1973941"/>
                  <a:gd name="connsiteY48" fmla="*/ 2041478 h 3283079"/>
                  <a:gd name="connsiteX49" fmla="*/ 47757 w 1973941"/>
                  <a:gd name="connsiteY49" fmla="*/ 1885827 h 3283079"/>
                  <a:gd name="connsiteX50" fmla="*/ 30069 w 1973941"/>
                  <a:gd name="connsiteY50" fmla="*/ 1728407 h 3283079"/>
                  <a:gd name="connsiteX51" fmla="*/ 12382 w 1973941"/>
                  <a:gd name="connsiteY51" fmla="*/ 1574524 h 3283079"/>
                  <a:gd name="connsiteX52" fmla="*/ 3538 w 1973941"/>
                  <a:gd name="connsiteY52" fmla="*/ 1422410 h 3283079"/>
                  <a:gd name="connsiteX53" fmla="*/ 0 w 1973941"/>
                  <a:gd name="connsiteY53" fmla="*/ 1270297 h 3283079"/>
                  <a:gd name="connsiteX54" fmla="*/ 3538 w 1973941"/>
                  <a:gd name="connsiteY54" fmla="*/ 1121720 h 3283079"/>
                  <a:gd name="connsiteX55" fmla="*/ 14150 w 1973941"/>
                  <a:gd name="connsiteY55" fmla="*/ 974913 h 3283079"/>
                  <a:gd name="connsiteX56" fmla="*/ 35376 w 1973941"/>
                  <a:gd name="connsiteY56" fmla="*/ 833412 h 3283079"/>
                  <a:gd name="connsiteX57" fmla="*/ 67213 w 1973941"/>
                  <a:gd name="connsiteY57" fmla="*/ 672454 h 3283079"/>
                  <a:gd name="connsiteX58" fmla="*/ 106126 w 1973941"/>
                  <a:gd name="connsiteY58" fmla="*/ 518571 h 3283079"/>
                  <a:gd name="connsiteX59" fmla="*/ 146808 w 1973941"/>
                  <a:gd name="connsiteY59" fmla="*/ 371764 h 3283079"/>
                  <a:gd name="connsiteX60" fmla="*/ 194564 w 1973941"/>
                  <a:gd name="connsiteY60" fmla="*/ 233800 h 3283079"/>
                  <a:gd name="connsiteX61" fmla="*/ 244090 w 1973941"/>
                  <a:gd name="connsiteY61" fmla="*/ 104680 h 3283079"/>
                  <a:gd name="connsiteX62" fmla="*/ 291811 w 1973941"/>
                  <a:gd name="connsiteY62" fmla="*/ 0 h 328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73941" h="3283079">
                    <a:moveTo>
                      <a:pt x="291811" y="0"/>
                    </a:moveTo>
                    <a:lnTo>
                      <a:pt x="311504" y="8904"/>
                    </a:lnTo>
                    <a:cubicBezTo>
                      <a:pt x="529104" y="98245"/>
                      <a:pt x="808057" y="151899"/>
                      <a:pt x="1112163" y="151899"/>
                    </a:cubicBezTo>
                    <a:cubicBezTo>
                      <a:pt x="1372826" y="151899"/>
                      <a:pt x="1615008" y="112480"/>
                      <a:pt x="1815915" y="44956"/>
                    </a:cubicBezTo>
                    <a:lnTo>
                      <a:pt x="1830136" y="39666"/>
                    </a:lnTo>
                    <a:lnTo>
                      <a:pt x="1830671" y="41005"/>
                    </a:lnTo>
                    <a:lnTo>
                      <a:pt x="1860740" y="143593"/>
                    </a:lnTo>
                    <a:lnTo>
                      <a:pt x="1889040" y="251488"/>
                    </a:lnTo>
                    <a:lnTo>
                      <a:pt x="1913803" y="361151"/>
                    </a:lnTo>
                    <a:lnTo>
                      <a:pt x="1935028" y="476121"/>
                    </a:lnTo>
                    <a:lnTo>
                      <a:pt x="1952716" y="592860"/>
                    </a:lnTo>
                    <a:lnTo>
                      <a:pt x="1965097" y="714904"/>
                    </a:lnTo>
                    <a:lnTo>
                      <a:pt x="1973941" y="835180"/>
                    </a:lnTo>
                    <a:lnTo>
                      <a:pt x="1973941" y="950150"/>
                    </a:lnTo>
                    <a:lnTo>
                      <a:pt x="1968635" y="1059814"/>
                    </a:lnTo>
                    <a:lnTo>
                      <a:pt x="1958022" y="1160633"/>
                    </a:lnTo>
                    <a:lnTo>
                      <a:pt x="1942103" y="1259684"/>
                    </a:lnTo>
                    <a:lnTo>
                      <a:pt x="1922647" y="1353429"/>
                    </a:lnTo>
                    <a:lnTo>
                      <a:pt x="1899653" y="1443636"/>
                    </a:lnTo>
                    <a:lnTo>
                      <a:pt x="1876659" y="1530305"/>
                    </a:lnTo>
                    <a:lnTo>
                      <a:pt x="1848359" y="1616974"/>
                    </a:lnTo>
                    <a:lnTo>
                      <a:pt x="1823596" y="1700106"/>
                    </a:lnTo>
                    <a:lnTo>
                      <a:pt x="1797065" y="1783238"/>
                    </a:lnTo>
                    <a:lnTo>
                      <a:pt x="1772302" y="1866370"/>
                    </a:lnTo>
                    <a:lnTo>
                      <a:pt x="1749308" y="1953040"/>
                    </a:lnTo>
                    <a:lnTo>
                      <a:pt x="1728083" y="2037941"/>
                    </a:lnTo>
                    <a:lnTo>
                      <a:pt x="1713933" y="2126379"/>
                    </a:lnTo>
                    <a:lnTo>
                      <a:pt x="1701551" y="2216586"/>
                    </a:lnTo>
                    <a:lnTo>
                      <a:pt x="1694476" y="2313868"/>
                    </a:lnTo>
                    <a:lnTo>
                      <a:pt x="1692708" y="2435913"/>
                    </a:lnTo>
                    <a:lnTo>
                      <a:pt x="1694476" y="2556189"/>
                    </a:lnTo>
                    <a:lnTo>
                      <a:pt x="1699783" y="2671158"/>
                    </a:lnTo>
                    <a:lnTo>
                      <a:pt x="1705089" y="2780822"/>
                    </a:lnTo>
                    <a:lnTo>
                      <a:pt x="1713933" y="2886948"/>
                    </a:lnTo>
                    <a:lnTo>
                      <a:pt x="1724545" y="2993074"/>
                    </a:lnTo>
                    <a:lnTo>
                      <a:pt x="1735158" y="3095662"/>
                    </a:lnTo>
                    <a:lnTo>
                      <a:pt x="1743775" y="3195616"/>
                    </a:lnTo>
                    <a:lnTo>
                      <a:pt x="1602094" y="3233872"/>
                    </a:lnTo>
                    <a:cubicBezTo>
                      <a:pt x="1451500" y="3265560"/>
                      <a:pt x="1285938" y="3283079"/>
                      <a:pt x="1112163" y="3283079"/>
                    </a:cubicBezTo>
                    <a:cubicBezTo>
                      <a:pt x="764613" y="3283079"/>
                      <a:pt x="449917" y="3213000"/>
                      <a:pt x="222108" y="3099663"/>
                    </a:cubicBezTo>
                    <a:lnTo>
                      <a:pt x="173890" y="3073268"/>
                    </a:lnTo>
                    <a:lnTo>
                      <a:pt x="175108" y="2980692"/>
                    </a:lnTo>
                    <a:lnTo>
                      <a:pt x="173339" y="2849804"/>
                    </a:lnTo>
                    <a:lnTo>
                      <a:pt x="168033" y="2720684"/>
                    </a:lnTo>
                    <a:lnTo>
                      <a:pt x="160958" y="2593333"/>
                    </a:lnTo>
                    <a:lnTo>
                      <a:pt x="145039" y="2469519"/>
                    </a:lnTo>
                    <a:lnTo>
                      <a:pt x="127351" y="2352781"/>
                    </a:lnTo>
                    <a:lnTo>
                      <a:pt x="99051" y="2198898"/>
                    </a:lnTo>
                    <a:lnTo>
                      <a:pt x="72520" y="2041478"/>
                    </a:lnTo>
                    <a:lnTo>
                      <a:pt x="47757" y="1885827"/>
                    </a:lnTo>
                    <a:lnTo>
                      <a:pt x="30069" y="1728407"/>
                    </a:lnTo>
                    <a:lnTo>
                      <a:pt x="12382" y="1574524"/>
                    </a:lnTo>
                    <a:lnTo>
                      <a:pt x="3538" y="1422410"/>
                    </a:lnTo>
                    <a:lnTo>
                      <a:pt x="0" y="1270297"/>
                    </a:lnTo>
                    <a:lnTo>
                      <a:pt x="3538" y="1121720"/>
                    </a:lnTo>
                    <a:lnTo>
                      <a:pt x="14150" y="974913"/>
                    </a:lnTo>
                    <a:lnTo>
                      <a:pt x="35376" y="833412"/>
                    </a:lnTo>
                    <a:lnTo>
                      <a:pt x="67213" y="672454"/>
                    </a:lnTo>
                    <a:lnTo>
                      <a:pt x="106126" y="518571"/>
                    </a:lnTo>
                    <a:lnTo>
                      <a:pt x="146808" y="371764"/>
                    </a:lnTo>
                    <a:lnTo>
                      <a:pt x="194564" y="233800"/>
                    </a:lnTo>
                    <a:lnTo>
                      <a:pt x="244090" y="104680"/>
                    </a:lnTo>
                    <a:lnTo>
                      <a:pt x="291811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자유형 96">
                <a:extLst>
                  <a:ext uri="{FF2B5EF4-FFF2-40B4-BE49-F238E27FC236}">
                    <a16:creationId xmlns:a16="http://schemas.microsoft.com/office/drawing/2014/main" id="{B2332B86-8686-7087-6B28-58536948B3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615938" y="6058169"/>
                <a:ext cx="1590119" cy="799831"/>
              </a:xfrm>
              <a:custGeom>
                <a:avLst/>
                <a:gdLst>
                  <a:gd name="connsiteX0" fmla="*/ 2320 w 1590119"/>
                  <a:gd name="connsiteY0" fmla="*/ 0 h 799831"/>
                  <a:gd name="connsiteX1" fmla="*/ 1769 w 1590119"/>
                  <a:gd name="connsiteY1" fmla="*/ 41850 h 799831"/>
                  <a:gd name="connsiteX2" fmla="*/ 1769 w 1590119"/>
                  <a:gd name="connsiteY2" fmla="*/ 174508 h 799831"/>
                  <a:gd name="connsiteX3" fmla="*/ 0 w 1590119"/>
                  <a:gd name="connsiteY3" fmla="*/ 307165 h 799831"/>
                  <a:gd name="connsiteX4" fmla="*/ 0 w 1590119"/>
                  <a:gd name="connsiteY4" fmla="*/ 438054 h 799831"/>
                  <a:gd name="connsiteX5" fmla="*/ 0 w 1590119"/>
                  <a:gd name="connsiteY5" fmla="*/ 568942 h 799831"/>
                  <a:gd name="connsiteX6" fmla="*/ 3538 w 1590119"/>
                  <a:gd name="connsiteY6" fmla="*/ 694525 h 799831"/>
                  <a:gd name="connsiteX7" fmla="*/ 11060 w 1590119"/>
                  <a:gd name="connsiteY7" fmla="*/ 799831 h 799831"/>
                  <a:gd name="connsiteX8" fmla="*/ 1571281 w 1590119"/>
                  <a:gd name="connsiteY8" fmla="*/ 799831 h 799831"/>
                  <a:gd name="connsiteX9" fmla="*/ 1575969 w 1590119"/>
                  <a:gd name="connsiteY9" fmla="*/ 761738 h 799831"/>
                  <a:gd name="connsiteX10" fmla="*/ 1586582 w 1590119"/>
                  <a:gd name="connsiteY10" fmla="*/ 648537 h 799831"/>
                  <a:gd name="connsiteX11" fmla="*/ 1590119 w 1590119"/>
                  <a:gd name="connsiteY11" fmla="*/ 540642 h 799831"/>
                  <a:gd name="connsiteX12" fmla="*/ 1590119 w 1590119"/>
                  <a:gd name="connsiteY12" fmla="*/ 434516 h 799831"/>
                  <a:gd name="connsiteX13" fmla="*/ 1586582 w 1590119"/>
                  <a:gd name="connsiteY13" fmla="*/ 331928 h 799831"/>
                  <a:gd name="connsiteX14" fmla="*/ 1579507 w 1590119"/>
                  <a:gd name="connsiteY14" fmla="*/ 227571 h 799831"/>
                  <a:gd name="connsiteX15" fmla="*/ 1572432 w 1590119"/>
                  <a:gd name="connsiteY15" fmla="*/ 124982 h 799831"/>
                  <a:gd name="connsiteX16" fmla="*/ 1572205 w 1590119"/>
                  <a:gd name="connsiteY16" fmla="*/ 122348 h 799831"/>
                  <a:gd name="connsiteX17" fmla="*/ 1430524 w 1590119"/>
                  <a:gd name="connsiteY17" fmla="*/ 160604 h 799831"/>
                  <a:gd name="connsiteX18" fmla="*/ 940593 w 1590119"/>
                  <a:gd name="connsiteY18" fmla="*/ 209811 h 799831"/>
                  <a:gd name="connsiteX19" fmla="*/ 50538 w 1590119"/>
                  <a:gd name="connsiteY19" fmla="*/ 26395 h 79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90119" h="799831">
                    <a:moveTo>
                      <a:pt x="2320" y="0"/>
                    </a:moveTo>
                    <a:lnTo>
                      <a:pt x="1769" y="41850"/>
                    </a:lnTo>
                    <a:lnTo>
                      <a:pt x="1769" y="174508"/>
                    </a:lnTo>
                    <a:lnTo>
                      <a:pt x="0" y="307165"/>
                    </a:lnTo>
                    <a:lnTo>
                      <a:pt x="0" y="438054"/>
                    </a:lnTo>
                    <a:lnTo>
                      <a:pt x="0" y="568942"/>
                    </a:lnTo>
                    <a:lnTo>
                      <a:pt x="3538" y="694525"/>
                    </a:lnTo>
                    <a:lnTo>
                      <a:pt x="11060" y="799831"/>
                    </a:lnTo>
                    <a:lnTo>
                      <a:pt x="1571281" y="799831"/>
                    </a:lnTo>
                    <a:lnTo>
                      <a:pt x="1575969" y="761738"/>
                    </a:lnTo>
                    <a:lnTo>
                      <a:pt x="1586582" y="648537"/>
                    </a:lnTo>
                    <a:lnTo>
                      <a:pt x="1590119" y="540642"/>
                    </a:lnTo>
                    <a:lnTo>
                      <a:pt x="1590119" y="434516"/>
                    </a:lnTo>
                    <a:lnTo>
                      <a:pt x="1586582" y="331928"/>
                    </a:lnTo>
                    <a:lnTo>
                      <a:pt x="1579507" y="227571"/>
                    </a:lnTo>
                    <a:lnTo>
                      <a:pt x="1572432" y="124982"/>
                    </a:lnTo>
                    <a:lnTo>
                      <a:pt x="1572205" y="122348"/>
                    </a:lnTo>
                    <a:lnTo>
                      <a:pt x="1430524" y="160604"/>
                    </a:lnTo>
                    <a:cubicBezTo>
                      <a:pt x="1279930" y="192292"/>
                      <a:pt x="1114368" y="209811"/>
                      <a:pt x="940593" y="209811"/>
                    </a:cubicBezTo>
                    <a:cubicBezTo>
                      <a:pt x="593043" y="209811"/>
                      <a:pt x="278347" y="139732"/>
                      <a:pt x="50538" y="26395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자유형 51">
                <a:extLst>
                  <a:ext uri="{FF2B5EF4-FFF2-40B4-BE49-F238E27FC236}">
                    <a16:creationId xmlns:a16="http://schemas.microsoft.com/office/drawing/2014/main" id="{41C6CD1F-8D59-08E1-0525-D782E97AD8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47491" y="2344424"/>
                <a:ext cx="1538325" cy="804250"/>
              </a:xfrm>
              <a:custGeom>
                <a:avLst/>
                <a:gdLst>
                  <a:gd name="connsiteX0" fmla="*/ 827817 w 1538325"/>
                  <a:gd name="connsiteY0" fmla="*/ 0 h 804250"/>
                  <a:gd name="connsiteX1" fmla="*/ 912718 w 1538325"/>
                  <a:gd name="connsiteY1" fmla="*/ 10613 h 804250"/>
                  <a:gd name="connsiteX2" fmla="*/ 990543 w 1538325"/>
                  <a:gd name="connsiteY2" fmla="*/ 31838 h 804250"/>
                  <a:gd name="connsiteX3" fmla="*/ 1063063 w 1538325"/>
                  <a:gd name="connsiteY3" fmla="*/ 60138 h 804250"/>
                  <a:gd name="connsiteX4" fmla="*/ 1133813 w 1538325"/>
                  <a:gd name="connsiteY4" fmla="*/ 100820 h 804250"/>
                  <a:gd name="connsiteX5" fmla="*/ 1199258 w 1538325"/>
                  <a:gd name="connsiteY5" fmla="*/ 148576 h 804250"/>
                  <a:gd name="connsiteX6" fmla="*/ 1259396 w 1538325"/>
                  <a:gd name="connsiteY6" fmla="*/ 205177 h 804250"/>
                  <a:gd name="connsiteX7" fmla="*/ 1315996 w 1538325"/>
                  <a:gd name="connsiteY7" fmla="*/ 268852 h 804250"/>
                  <a:gd name="connsiteX8" fmla="*/ 1369059 w 1538325"/>
                  <a:gd name="connsiteY8" fmla="*/ 339603 h 804250"/>
                  <a:gd name="connsiteX9" fmla="*/ 1415047 w 1538325"/>
                  <a:gd name="connsiteY9" fmla="*/ 419197 h 804250"/>
                  <a:gd name="connsiteX10" fmla="*/ 1459266 w 1538325"/>
                  <a:gd name="connsiteY10" fmla="*/ 505867 h 804250"/>
                  <a:gd name="connsiteX11" fmla="*/ 1499947 w 1538325"/>
                  <a:gd name="connsiteY11" fmla="*/ 596074 h 804250"/>
                  <a:gd name="connsiteX12" fmla="*/ 1538325 w 1538325"/>
                  <a:gd name="connsiteY12" fmla="*/ 692017 h 804250"/>
                  <a:gd name="connsiteX13" fmla="*/ 1524104 w 1538325"/>
                  <a:gd name="connsiteY13" fmla="*/ 697307 h 804250"/>
                  <a:gd name="connsiteX14" fmla="*/ 820352 w 1538325"/>
                  <a:gd name="connsiteY14" fmla="*/ 804250 h 804250"/>
                  <a:gd name="connsiteX15" fmla="*/ 19693 w 1538325"/>
                  <a:gd name="connsiteY15" fmla="*/ 661255 h 804250"/>
                  <a:gd name="connsiteX16" fmla="*/ 0 w 1538325"/>
                  <a:gd name="connsiteY16" fmla="*/ 652351 h 804250"/>
                  <a:gd name="connsiteX17" fmla="*/ 7110 w 1538325"/>
                  <a:gd name="connsiteY17" fmla="*/ 636755 h 804250"/>
                  <a:gd name="connsiteX18" fmla="*/ 67248 w 1538325"/>
                  <a:gd name="connsiteY18" fmla="*/ 525323 h 804250"/>
                  <a:gd name="connsiteX19" fmla="*/ 129155 w 1538325"/>
                  <a:gd name="connsiteY19" fmla="*/ 424504 h 804250"/>
                  <a:gd name="connsiteX20" fmla="*/ 194599 w 1538325"/>
                  <a:gd name="connsiteY20" fmla="*/ 332528 h 804250"/>
                  <a:gd name="connsiteX21" fmla="*/ 261812 w 1538325"/>
                  <a:gd name="connsiteY21" fmla="*/ 251165 h 804250"/>
                  <a:gd name="connsiteX22" fmla="*/ 336101 w 1538325"/>
                  <a:gd name="connsiteY22" fmla="*/ 178645 h 804250"/>
                  <a:gd name="connsiteX23" fmla="*/ 410389 w 1538325"/>
                  <a:gd name="connsiteY23" fmla="*/ 118507 h 804250"/>
                  <a:gd name="connsiteX24" fmla="*/ 488214 w 1538325"/>
                  <a:gd name="connsiteY24" fmla="*/ 72519 h 804250"/>
                  <a:gd name="connsiteX25" fmla="*/ 566040 w 1538325"/>
                  <a:gd name="connsiteY25" fmla="*/ 37144 h 804250"/>
                  <a:gd name="connsiteX26" fmla="*/ 649172 w 1538325"/>
                  <a:gd name="connsiteY26" fmla="*/ 14150 h 804250"/>
                  <a:gd name="connsiteX27" fmla="*/ 741148 w 1538325"/>
                  <a:gd name="connsiteY27" fmla="*/ 1769 h 804250"/>
                  <a:gd name="connsiteX28" fmla="*/ 827817 w 1538325"/>
                  <a:gd name="connsiteY28" fmla="*/ 0 h 80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8325" h="804250">
                    <a:moveTo>
                      <a:pt x="827817" y="0"/>
                    </a:moveTo>
                    <a:lnTo>
                      <a:pt x="912718" y="10613"/>
                    </a:lnTo>
                    <a:lnTo>
                      <a:pt x="990543" y="31838"/>
                    </a:lnTo>
                    <a:lnTo>
                      <a:pt x="1063063" y="60138"/>
                    </a:lnTo>
                    <a:lnTo>
                      <a:pt x="1133813" y="100820"/>
                    </a:lnTo>
                    <a:lnTo>
                      <a:pt x="1199258" y="148576"/>
                    </a:lnTo>
                    <a:lnTo>
                      <a:pt x="1259396" y="205177"/>
                    </a:lnTo>
                    <a:lnTo>
                      <a:pt x="1315996" y="268852"/>
                    </a:lnTo>
                    <a:lnTo>
                      <a:pt x="1369059" y="339603"/>
                    </a:lnTo>
                    <a:lnTo>
                      <a:pt x="1415047" y="419197"/>
                    </a:lnTo>
                    <a:lnTo>
                      <a:pt x="1459266" y="505867"/>
                    </a:lnTo>
                    <a:lnTo>
                      <a:pt x="1499947" y="596074"/>
                    </a:lnTo>
                    <a:lnTo>
                      <a:pt x="1538325" y="692017"/>
                    </a:lnTo>
                    <a:lnTo>
                      <a:pt x="1524104" y="697307"/>
                    </a:lnTo>
                    <a:cubicBezTo>
                      <a:pt x="1323197" y="764831"/>
                      <a:pt x="1081015" y="804250"/>
                      <a:pt x="820352" y="804250"/>
                    </a:cubicBezTo>
                    <a:cubicBezTo>
                      <a:pt x="516246" y="804250"/>
                      <a:pt x="237293" y="750596"/>
                      <a:pt x="19693" y="661255"/>
                    </a:cubicBezTo>
                    <a:lnTo>
                      <a:pt x="0" y="652351"/>
                    </a:lnTo>
                    <a:lnTo>
                      <a:pt x="7110" y="636755"/>
                    </a:lnTo>
                    <a:lnTo>
                      <a:pt x="67248" y="525323"/>
                    </a:lnTo>
                    <a:lnTo>
                      <a:pt x="129155" y="424504"/>
                    </a:lnTo>
                    <a:lnTo>
                      <a:pt x="194599" y="332528"/>
                    </a:lnTo>
                    <a:lnTo>
                      <a:pt x="261812" y="251165"/>
                    </a:lnTo>
                    <a:lnTo>
                      <a:pt x="336101" y="178645"/>
                    </a:lnTo>
                    <a:lnTo>
                      <a:pt x="410389" y="118507"/>
                    </a:lnTo>
                    <a:lnTo>
                      <a:pt x="488214" y="72519"/>
                    </a:lnTo>
                    <a:lnTo>
                      <a:pt x="566040" y="37144"/>
                    </a:lnTo>
                    <a:lnTo>
                      <a:pt x="649172" y="14150"/>
                    </a:lnTo>
                    <a:lnTo>
                      <a:pt x="741148" y="1769"/>
                    </a:lnTo>
                    <a:lnTo>
                      <a:pt x="8278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자유형 52">
                <a:extLst>
                  <a:ext uri="{FF2B5EF4-FFF2-40B4-BE49-F238E27FC236}">
                    <a16:creationId xmlns:a16="http://schemas.microsoft.com/office/drawing/2014/main" id="{746C0D36-2ACD-B4A0-6594-8E14EC97AF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37942" y="2996776"/>
                <a:ext cx="1563114" cy="187857"/>
              </a:xfrm>
              <a:custGeom>
                <a:avLst/>
                <a:gdLst>
                  <a:gd name="connsiteX0" fmla="*/ 15632 w 1563114"/>
                  <a:gd name="connsiteY0" fmla="*/ 0 h 187857"/>
                  <a:gd name="connsiteX1" fmla="*/ 35325 w 1563114"/>
                  <a:gd name="connsiteY1" fmla="*/ 8904 h 187857"/>
                  <a:gd name="connsiteX2" fmla="*/ 835984 w 1563114"/>
                  <a:gd name="connsiteY2" fmla="*/ 151899 h 187857"/>
                  <a:gd name="connsiteX3" fmla="*/ 1539736 w 1563114"/>
                  <a:gd name="connsiteY3" fmla="*/ 44956 h 187857"/>
                  <a:gd name="connsiteX4" fmla="*/ 1553957 w 1563114"/>
                  <a:gd name="connsiteY4" fmla="*/ 39666 h 187857"/>
                  <a:gd name="connsiteX5" fmla="*/ 1554492 w 1563114"/>
                  <a:gd name="connsiteY5" fmla="*/ 41005 h 187857"/>
                  <a:gd name="connsiteX6" fmla="*/ 1563114 w 1563114"/>
                  <a:gd name="connsiteY6" fmla="*/ 70420 h 187857"/>
                  <a:gd name="connsiteX7" fmla="*/ 1537177 w 1563114"/>
                  <a:gd name="connsiteY7" fmla="*/ 80069 h 187857"/>
                  <a:gd name="connsiteX8" fmla="*/ 827865 w 1563114"/>
                  <a:gd name="connsiteY8" fmla="*/ 187857 h 187857"/>
                  <a:gd name="connsiteX9" fmla="*/ 20880 w 1563114"/>
                  <a:gd name="connsiteY9" fmla="*/ 43733 h 187857"/>
                  <a:gd name="connsiteX10" fmla="*/ 0 w 1563114"/>
                  <a:gd name="connsiteY10" fmla="*/ 34292 h 18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3114" h="187857">
                    <a:moveTo>
                      <a:pt x="15632" y="0"/>
                    </a:moveTo>
                    <a:lnTo>
                      <a:pt x="35325" y="8904"/>
                    </a:lnTo>
                    <a:cubicBezTo>
                      <a:pt x="252925" y="98245"/>
                      <a:pt x="531878" y="151899"/>
                      <a:pt x="835984" y="151899"/>
                    </a:cubicBezTo>
                    <a:cubicBezTo>
                      <a:pt x="1096647" y="151899"/>
                      <a:pt x="1338829" y="112480"/>
                      <a:pt x="1539736" y="44956"/>
                    </a:cubicBezTo>
                    <a:lnTo>
                      <a:pt x="1553957" y="39666"/>
                    </a:lnTo>
                    <a:lnTo>
                      <a:pt x="1554492" y="41005"/>
                    </a:lnTo>
                    <a:lnTo>
                      <a:pt x="1563114" y="70420"/>
                    </a:lnTo>
                    <a:lnTo>
                      <a:pt x="1537177" y="80069"/>
                    </a:lnTo>
                    <a:cubicBezTo>
                      <a:pt x="1334683" y="148127"/>
                      <a:pt x="1090587" y="187857"/>
                      <a:pt x="827865" y="187857"/>
                    </a:cubicBezTo>
                    <a:cubicBezTo>
                      <a:pt x="521356" y="187857"/>
                      <a:pt x="240199" y="133780"/>
                      <a:pt x="20880" y="43733"/>
                    </a:cubicBezTo>
                    <a:lnTo>
                      <a:pt x="0" y="342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E9CE12F-4298-7E21-4813-22F3E215F0D9}"/>
                  </a:ext>
                </a:extLst>
              </p:cNvPr>
              <p:cNvSpPr/>
              <p:nvPr/>
            </p:nvSpPr>
            <p:spPr>
              <a:xfrm flipH="1">
                <a:off x="9693786" y="358842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3AD8509A-345C-3865-5A81-CB5023E9402B}"/>
                  </a:ext>
                </a:extLst>
              </p:cNvPr>
              <p:cNvSpPr/>
              <p:nvPr/>
            </p:nvSpPr>
            <p:spPr>
              <a:xfrm flipH="1">
                <a:off x="8848471" y="3643101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306DE85-D149-47B9-5820-EBAAF31FEB34}"/>
                  </a:ext>
                </a:extLst>
              </p:cNvPr>
              <p:cNvSpPr/>
              <p:nvPr/>
            </p:nvSpPr>
            <p:spPr>
              <a:xfrm flipH="1">
                <a:off x="9801736" y="390865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7185AE0-2A25-5D08-01ED-202EB970979E}"/>
                  </a:ext>
                </a:extLst>
              </p:cNvPr>
              <p:cNvSpPr/>
              <p:nvPr/>
            </p:nvSpPr>
            <p:spPr>
              <a:xfrm flipH="1">
                <a:off x="8832596" y="3944279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8F2F40A-ED49-24EC-1AAB-FE0B665176B5}"/>
                  </a:ext>
                </a:extLst>
              </p:cNvPr>
              <p:cNvSpPr/>
              <p:nvPr/>
            </p:nvSpPr>
            <p:spPr>
              <a:xfrm flipH="1">
                <a:off x="9842081" y="42304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F347811-B83B-439F-F53D-5A1D7A6AE0E9}"/>
                  </a:ext>
                </a:extLst>
              </p:cNvPr>
              <p:cNvSpPr/>
              <p:nvPr/>
            </p:nvSpPr>
            <p:spPr>
              <a:xfrm flipH="1">
                <a:off x="8858337" y="4270718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EBAB8F2-A616-6A82-925D-05AAB6214B37}"/>
                  </a:ext>
                </a:extLst>
              </p:cNvPr>
              <p:cNvSpPr/>
              <p:nvPr/>
            </p:nvSpPr>
            <p:spPr>
              <a:xfrm flipH="1">
                <a:off x="9850039" y="45803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D43B56C-62DB-7F2D-BEBD-A7D0B1C351E2}"/>
                  </a:ext>
                </a:extLst>
              </p:cNvPr>
              <p:cNvSpPr/>
              <p:nvPr/>
            </p:nvSpPr>
            <p:spPr>
              <a:xfrm flipH="1">
                <a:off x="8922791" y="4604287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94">
                <a:extLst>
                  <a:ext uri="{FF2B5EF4-FFF2-40B4-BE49-F238E27FC236}">
                    <a16:creationId xmlns:a16="http://schemas.microsoft.com/office/drawing/2014/main" id="{7C943EAD-038D-2BEA-3980-50957B46AD2B}"/>
                  </a:ext>
                </a:extLst>
              </p:cNvPr>
              <p:cNvSpPr/>
              <p:nvPr/>
            </p:nvSpPr>
            <p:spPr>
              <a:xfrm flipH="1">
                <a:off x="8778536" y="5769017"/>
                <a:ext cx="1325211" cy="1088983"/>
              </a:xfrm>
              <a:custGeom>
                <a:avLst/>
                <a:gdLst>
                  <a:gd name="connsiteX0" fmla="*/ 519203 w 1325211"/>
                  <a:gd name="connsiteY0" fmla="*/ 930 h 1088983"/>
                  <a:gd name="connsiteX1" fmla="*/ 681 w 1325211"/>
                  <a:gd name="connsiteY1" fmla="*/ 971218 h 1088983"/>
                  <a:gd name="connsiteX2" fmla="*/ 7049 w 1325211"/>
                  <a:gd name="connsiteY2" fmla="*/ 1088983 h 1088983"/>
                  <a:gd name="connsiteX3" fmla="*/ 1325211 w 1325211"/>
                  <a:gd name="connsiteY3" fmla="*/ 1088983 h 1088983"/>
                  <a:gd name="connsiteX4" fmla="*/ 1324278 w 1325211"/>
                  <a:gd name="connsiteY4" fmla="*/ 981684 h 1088983"/>
                  <a:gd name="connsiteX5" fmla="*/ 519203 w 1325211"/>
                  <a:gd name="connsiteY5" fmla="*/ 930 h 10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211" h="1088983">
                    <a:moveTo>
                      <a:pt x="519203" y="930"/>
                    </a:moveTo>
                    <a:cubicBezTo>
                      <a:pt x="105663" y="-24073"/>
                      <a:pt x="-10150" y="458810"/>
                      <a:pt x="681" y="971218"/>
                    </a:cubicBezTo>
                    <a:lnTo>
                      <a:pt x="7049" y="1088983"/>
                    </a:lnTo>
                    <a:lnTo>
                      <a:pt x="1325211" y="1088983"/>
                    </a:lnTo>
                    <a:lnTo>
                      <a:pt x="1324278" y="981684"/>
                    </a:lnTo>
                    <a:cubicBezTo>
                      <a:pt x="1292528" y="-182271"/>
                      <a:pt x="991820" y="29505"/>
                      <a:pt x="519203" y="9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ffectLst>
                <a:innerShdw blurRad="508000" dist="5461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1B7823F-1A66-2274-A5CC-12EC2B1C92F7}"/>
                  </a:ext>
                </a:extLst>
              </p:cNvPr>
              <p:cNvSpPr/>
              <p:nvPr/>
            </p:nvSpPr>
            <p:spPr>
              <a:xfrm flipH="1">
                <a:off x="9823448" y="49164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8D7E7E77-8DFB-2C6C-FBD2-71C081D42CB3}"/>
                  </a:ext>
                </a:extLst>
              </p:cNvPr>
              <p:cNvSpPr/>
              <p:nvPr/>
            </p:nvSpPr>
            <p:spPr>
              <a:xfrm flipH="1">
                <a:off x="8975812" y="49469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9FBD7E1-9DED-947D-1188-6E9A3709F7CC}"/>
                  </a:ext>
                </a:extLst>
              </p:cNvPr>
              <p:cNvSpPr/>
              <p:nvPr/>
            </p:nvSpPr>
            <p:spPr>
              <a:xfrm flipH="1">
                <a:off x="9065878" y="528920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D1803D6-A1A5-5E38-B760-E2AE17D3691E}"/>
                  </a:ext>
                </a:extLst>
              </p:cNvPr>
              <p:cNvSpPr/>
              <p:nvPr/>
            </p:nvSpPr>
            <p:spPr>
              <a:xfrm flipH="1">
                <a:off x="9761139" y="528476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66">
                <a:extLst>
                  <a:ext uri="{FF2B5EF4-FFF2-40B4-BE49-F238E27FC236}">
                    <a16:creationId xmlns:a16="http://schemas.microsoft.com/office/drawing/2014/main" id="{203496D6-0178-8E0A-26C8-AD7715405A39}"/>
                  </a:ext>
                </a:extLst>
              </p:cNvPr>
              <p:cNvSpPr/>
              <p:nvPr/>
            </p:nvSpPr>
            <p:spPr>
              <a:xfrm flipH="1">
                <a:off x="8939864" y="3679326"/>
                <a:ext cx="2572272" cy="1972920"/>
              </a:xfrm>
              <a:custGeom>
                <a:avLst/>
                <a:gdLst>
                  <a:gd name="connsiteX0" fmla="*/ 1743075 w 2572272"/>
                  <a:gd name="connsiteY0" fmla="*/ 992 h 1972920"/>
                  <a:gd name="connsiteX1" fmla="*/ 2571750 w 2572272"/>
                  <a:gd name="connsiteY1" fmla="*/ 48617 h 1972920"/>
                  <a:gd name="connsiteX2" fmla="*/ 1638300 w 2572272"/>
                  <a:gd name="connsiteY2" fmla="*/ 315317 h 1972920"/>
                  <a:gd name="connsiteX3" fmla="*/ 2552700 w 2572272"/>
                  <a:gd name="connsiteY3" fmla="*/ 658217 h 1972920"/>
                  <a:gd name="connsiteX4" fmla="*/ 1571625 w 2572272"/>
                  <a:gd name="connsiteY4" fmla="*/ 963017 h 1972920"/>
                  <a:gd name="connsiteX5" fmla="*/ 2447925 w 2572272"/>
                  <a:gd name="connsiteY5" fmla="*/ 1334492 h 1972920"/>
                  <a:gd name="connsiteX6" fmla="*/ 1657350 w 2572272"/>
                  <a:gd name="connsiteY6" fmla="*/ 1658342 h 1972920"/>
                  <a:gd name="connsiteX7" fmla="*/ 1028700 w 2572272"/>
                  <a:gd name="connsiteY7" fmla="*/ 1667867 h 1972920"/>
                  <a:gd name="connsiteX8" fmla="*/ 695325 w 2572272"/>
                  <a:gd name="connsiteY8" fmla="*/ 1972667 h 1972920"/>
                  <a:gd name="connsiteX9" fmla="*/ 0 w 2572272"/>
                  <a:gd name="connsiteY9" fmla="*/ 1610717 h 1972920"/>
                  <a:gd name="connsiteX10" fmla="*/ 0 w 2572272"/>
                  <a:gd name="connsiteY10" fmla="*/ 1610717 h 197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2272" h="1972920">
                    <a:moveTo>
                      <a:pt x="1743075" y="992"/>
                    </a:moveTo>
                    <a:cubicBezTo>
                      <a:pt x="2166143" y="-1389"/>
                      <a:pt x="2589212" y="-3770"/>
                      <a:pt x="2571750" y="48617"/>
                    </a:cubicBezTo>
                    <a:cubicBezTo>
                      <a:pt x="2554288" y="101004"/>
                      <a:pt x="1641475" y="213717"/>
                      <a:pt x="1638300" y="315317"/>
                    </a:cubicBezTo>
                    <a:cubicBezTo>
                      <a:pt x="1635125" y="416917"/>
                      <a:pt x="2563813" y="550267"/>
                      <a:pt x="2552700" y="658217"/>
                    </a:cubicBezTo>
                    <a:cubicBezTo>
                      <a:pt x="2541588" y="766167"/>
                      <a:pt x="1589087" y="850305"/>
                      <a:pt x="1571625" y="963017"/>
                    </a:cubicBezTo>
                    <a:cubicBezTo>
                      <a:pt x="1554162" y="1075730"/>
                      <a:pt x="2433638" y="1218605"/>
                      <a:pt x="2447925" y="1334492"/>
                    </a:cubicBezTo>
                    <a:cubicBezTo>
                      <a:pt x="2462213" y="1450380"/>
                      <a:pt x="1893887" y="1602780"/>
                      <a:pt x="1657350" y="1658342"/>
                    </a:cubicBezTo>
                    <a:cubicBezTo>
                      <a:pt x="1420813" y="1713904"/>
                      <a:pt x="1189037" y="1615480"/>
                      <a:pt x="1028700" y="1667867"/>
                    </a:cubicBezTo>
                    <a:cubicBezTo>
                      <a:pt x="868362" y="1720255"/>
                      <a:pt x="866775" y="1982192"/>
                      <a:pt x="695325" y="1972667"/>
                    </a:cubicBezTo>
                    <a:cubicBezTo>
                      <a:pt x="523875" y="1963142"/>
                      <a:pt x="0" y="1610717"/>
                      <a:pt x="0" y="1610717"/>
                    </a:cubicBezTo>
                    <a:lnTo>
                      <a:pt x="0" y="1610717"/>
                    </a:lnTo>
                  </a:path>
                </a:pathLst>
              </a:custGeom>
              <a:noFill/>
              <a:ln w="76200" cap="rnd">
                <a:solidFill>
                  <a:schemeClr val="bg1">
                    <a:lumMod val="95000"/>
                  </a:schemeClr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 67">
                <a:extLst>
                  <a:ext uri="{FF2B5EF4-FFF2-40B4-BE49-F238E27FC236}">
                    <a16:creationId xmlns:a16="http://schemas.microsoft.com/office/drawing/2014/main" id="{30807F9A-44F4-1B89-55B2-0812D3F8658C}"/>
                  </a:ext>
                </a:extLst>
              </p:cNvPr>
              <p:cNvSpPr/>
              <p:nvPr/>
            </p:nvSpPr>
            <p:spPr>
              <a:xfrm flipH="1">
                <a:off x="7149686" y="3680318"/>
                <a:ext cx="2750476" cy="1740264"/>
              </a:xfrm>
              <a:custGeom>
                <a:avLst/>
                <a:gdLst>
                  <a:gd name="connsiteX0" fmla="*/ 127960 w 2750510"/>
                  <a:gd name="connsiteY0" fmla="*/ 0 h 1751894"/>
                  <a:gd name="connsiteX1" fmla="*/ 972510 w 2750510"/>
                  <a:gd name="connsiteY1" fmla="*/ 355600 h 1751894"/>
                  <a:gd name="connsiteX2" fmla="*/ 960 w 2750510"/>
                  <a:gd name="connsiteY2" fmla="*/ 622300 h 1751894"/>
                  <a:gd name="connsiteX3" fmla="*/ 883610 w 2750510"/>
                  <a:gd name="connsiteY3" fmla="*/ 1016000 h 1751894"/>
                  <a:gd name="connsiteX4" fmla="*/ 960 w 2750510"/>
                  <a:gd name="connsiteY4" fmla="*/ 1289050 h 1751894"/>
                  <a:gd name="connsiteX5" fmla="*/ 731210 w 2750510"/>
                  <a:gd name="connsiteY5" fmla="*/ 1676400 h 1751894"/>
                  <a:gd name="connsiteX6" fmla="*/ 1626560 w 2750510"/>
                  <a:gd name="connsiteY6" fmla="*/ 1708150 h 1751894"/>
                  <a:gd name="connsiteX7" fmla="*/ 2128210 w 2750510"/>
                  <a:gd name="connsiteY7" fmla="*/ 1193800 h 1751894"/>
                  <a:gd name="connsiteX8" fmla="*/ 2452060 w 2750510"/>
                  <a:gd name="connsiteY8" fmla="*/ 774700 h 1751894"/>
                  <a:gd name="connsiteX9" fmla="*/ 2750510 w 2750510"/>
                  <a:gd name="connsiteY9" fmla="*/ 1365250 h 1751894"/>
                  <a:gd name="connsiteX0" fmla="*/ 127960 w 2750510"/>
                  <a:gd name="connsiteY0" fmla="*/ 0 h 1738142"/>
                  <a:gd name="connsiteX1" fmla="*/ 972510 w 2750510"/>
                  <a:gd name="connsiteY1" fmla="*/ 355600 h 1738142"/>
                  <a:gd name="connsiteX2" fmla="*/ 960 w 2750510"/>
                  <a:gd name="connsiteY2" fmla="*/ 622300 h 1738142"/>
                  <a:gd name="connsiteX3" fmla="*/ 883610 w 2750510"/>
                  <a:gd name="connsiteY3" fmla="*/ 1016000 h 1738142"/>
                  <a:gd name="connsiteX4" fmla="*/ 960 w 2750510"/>
                  <a:gd name="connsiteY4" fmla="*/ 1289050 h 1738142"/>
                  <a:gd name="connsiteX5" fmla="*/ 731210 w 2750510"/>
                  <a:gd name="connsiteY5" fmla="*/ 1676400 h 1738142"/>
                  <a:gd name="connsiteX6" fmla="*/ 1626560 w 2750510"/>
                  <a:gd name="connsiteY6" fmla="*/ 1708150 h 1738142"/>
                  <a:gd name="connsiteX7" fmla="*/ 1778960 w 2750510"/>
                  <a:gd name="connsiteY7" fmla="*/ 1384300 h 1738142"/>
                  <a:gd name="connsiteX8" fmla="*/ 2452060 w 2750510"/>
                  <a:gd name="connsiteY8" fmla="*/ 774700 h 1738142"/>
                  <a:gd name="connsiteX9" fmla="*/ 2750510 w 2750510"/>
                  <a:gd name="connsiteY9" fmla="*/ 1365250 h 1738142"/>
                  <a:gd name="connsiteX0" fmla="*/ 127926 w 2750476"/>
                  <a:gd name="connsiteY0" fmla="*/ 0 h 1742566"/>
                  <a:gd name="connsiteX1" fmla="*/ 972476 w 2750476"/>
                  <a:gd name="connsiteY1" fmla="*/ 355600 h 1742566"/>
                  <a:gd name="connsiteX2" fmla="*/ 926 w 2750476"/>
                  <a:gd name="connsiteY2" fmla="*/ 622300 h 1742566"/>
                  <a:gd name="connsiteX3" fmla="*/ 883576 w 2750476"/>
                  <a:gd name="connsiteY3" fmla="*/ 1016000 h 1742566"/>
                  <a:gd name="connsiteX4" fmla="*/ 926 w 2750476"/>
                  <a:gd name="connsiteY4" fmla="*/ 1289050 h 1742566"/>
                  <a:gd name="connsiteX5" fmla="*/ 731176 w 2750476"/>
                  <a:gd name="connsiteY5" fmla="*/ 1676400 h 1742566"/>
                  <a:gd name="connsiteX6" fmla="*/ 1512226 w 2750476"/>
                  <a:gd name="connsiteY6" fmla="*/ 1714500 h 1742566"/>
                  <a:gd name="connsiteX7" fmla="*/ 1778926 w 2750476"/>
                  <a:gd name="connsiteY7" fmla="*/ 1384300 h 1742566"/>
                  <a:gd name="connsiteX8" fmla="*/ 2452026 w 2750476"/>
                  <a:gd name="connsiteY8" fmla="*/ 774700 h 1742566"/>
                  <a:gd name="connsiteX9" fmla="*/ 2750476 w 2750476"/>
                  <a:gd name="connsiteY9" fmla="*/ 1365250 h 1742566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50476" h="1740264">
                    <a:moveTo>
                      <a:pt x="127926" y="0"/>
                    </a:moveTo>
                    <a:cubicBezTo>
                      <a:pt x="560784" y="125941"/>
                      <a:pt x="993643" y="251883"/>
                      <a:pt x="972476" y="355600"/>
                    </a:cubicBezTo>
                    <a:cubicBezTo>
                      <a:pt x="951309" y="459317"/>
                      <a:pt x="15743" y="512233"/>
                      <a:pt x="926" y="622300"/>
                    </a:cubicBezTo>
                    <a:cubicBezTo>
                      <a:pt x="-13891" y="732367"/>
                      <a:pt x="883576" y="904875"/>
                      <a:pt x="883576" y="1016000"/>
                    </a:cubicBezTo>
                    <a:cubicBezTo>
                      <a:pt x="883576" y="1127125"/>
                      <a:pt x="26326" y="1178983"/>
                      <a:pt x="926" y="1289050"/>
                    </a:cubicBezTo>
                    <a:cubicBezTo>
                      <a:pt x="-24474" y="1399117"/>
                      <a:pt x="479293" y="1605492"/>
                      <a:pt x="731176" y="1676400"/>
                    </a:cubicBezTo>
                    <a:cubicBezTo>
                      <a:pt x="983059" y="1747308"/>
                      <a:pt x="1329134" y="1757892"/>
                      <a:pt x="1512226" y="1714500"/>
                    </a:cubicBezTo>
                    <a:cubicBezTo>
                      <a:pt x="1695318" y="1671108"/>
                      <a:pt x="1753526" y="1544108"/>
                      <a:pt x="1829726" y="1416050"/>
                    </a:cubicBezTo>
                    <a:cubicBezTo>
                      <a:pt x="1905926" y="1287992"/>
                      <a:pt x="2120768" y="1068917"/>
                      <a:pt x="2274226" y="1060450"/>
                    </a:cubicBezTo>
                    <a:cubicBezTo>
                      <a:pt x="2427684" y="1051983"/>
                      <a:pt x="2750476" y="1365250"/>
                      <a:pt x="2750476" y="1365250"/>
                    </a:cubicBezTo>
                  </a:path>
                </a:pathLst>
              </a:custGeom>
              <a:noFill/>
              <a:ln w="76200" cap="rnd">
                <a:solidFill>
                  <a:schemeClr val="bg1"/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모서리가 둥근 직사각형 68">
                <a:extLst>
                  <a:ext uri="{FF2B5EF4-FFF2-40B4-BE49-F238E27FC236}">
                    <a16:creationId xmlns:a16="http://schemas.microsoft.com/office/drawing/2014/main" id="{D3E35DD4-E3B6-86A8-7B41-BCEF6F16C430}"/>
                  </a:ext>
                </a:extLst>
              </p:cNvPr>
              <p:cNvSpPr/>
              <p:nvPr/>
            </p:nvSpPr>
            <p:spPr>
              <a:xfrm rot="14620596" flipH="1" flipV="1">
                <a:off x="11402090" y="5171169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모서리가 둥근 직사각형 69">
                <a:extLst>
                  <a:ext uri="{FF2B5EF4-FFF2-40B4-BE49-F238E27FC236}">
                    <a16:creationId xmlns:a16="http://schemas.microsoft.com/office/drawing/2014/main" id="{1C6CA12A-0E64-3E6C-8D43-2768A909CF9B}"/>
                  </a:ext>
                </a:extLst>
              </p:cNvPr>
              <p:cNvSpPr/>
              <p:nvPr/>
            </p:nvSpPr>
            <p:spPr>
              <a:xfrm rot="13870767" flipH="1" flipV="1">
                <a:off x="7047551" y="4927642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 103">
              <a:extLst>
                <a:ext uri="{FF2B5EF4-FFF2-40B4-BE49-F238E27FC236}">
                  <a16:creationId xmlns:a16="http://schemas.microsoft.com/office/drawing/2014/main" id="{2C1E8FBF-C2AE-7CF0-C8E3-63ADA580EED8}"/>
                </a:ext>
              </a:extLst>
            </p:cNvPr>
            <p:cNvSpPr/>
            <p:nvPr/>
          </p:nvSpPr>
          <p:spPr>
            <a:xfrm flipH="1">
              <a:off x="8795433" y="5860859"/>
              <a:ext cx="1325211" cy="1033366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211" h="1088983">
                  <a:moveTo>
                    <a:pt x="519203" y="930"/>
                  </a:moveTo>
                  <a:cubicBezTo>
                    <a:pt x="105663" y="-24073"/>
                    <a:pt x="-10150" y="458810"/>
                    <a:pt x="681" y="971218"/>
                  </a:cubicBezTo>
                  <a:lnTo>
                    <a:pt x="7049" y="1088983"/>
                  </a:lnTo>
                  <a:lnTo>
                    <a:pt x="1325211" y="1088983"/>
                  </a:lnTo>
                  <a:lnTo>
                    <a:pt x="1324278" y="981684"/>
                  </a:lnTo>
                  <a:cubicBezTo>
                    <a:pt x="1292528" y="-182271"/>
                    <a:pt x="991820" y="29505"/>
                    <a:pt x="519203" y="9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104">
              <a:extLst>
                <a:ext uri="{FF2B5EF4-FFF2-40B4-BE49-F238E27FC236}">
                  <a16:creationId xmlns:a16="http://schemas.microsoft.com/office/drawing/2014/main" id="{2CA2B5E9-5EAE-7995-8811-E1163B3C38C8}"/>
                </a:ext>
              </a:extLst>
            </p:cNvPr>
            <p:cNvSpPr/>
            <p:nvPr/>
          </p:nvSpPr>
          <p:spPr>
            <a:xfrm flipH="1">
              <a:off x="8760464" y="5756361"/>
              <a:ext cx="1337212" cy="426249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  <a:gd name="connsiteX0" fmla="*/ 519203 w 1334736"/>
                <a:gd name="connsiteY0" fmla="*/ 930 h 1346365"/>
                <a:gd name="connsiteX1" fmla="*/ 681 w 1334736"/>
                <a:gd name="connsiteY1" fmla="*/ 971218 h 1346365"/>
                <a:gd name="connsiteX2" fmla="*/ 7049 w 1334736"/>
                <a:gd name="connsiteY2" fmla="*/ 1088983 h 1346365"/>
                <a:gd name="connsiteX3" fmla="*/ 1334736 w 1334736"/>
                <a:gd name="connsiteY3" fmla="*/ 1346365 h 1346365"/>
                <a:gd name="connsiteX4" fmla="*/ 1324278 w 1334736"/>
                <a:gd name="connsiteY4" fmla="*/ 981684 h 1346365"/>
                <a:gd name="connsiteX5" fmla="*/ 519203 w 1334736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85179 w 1337212"/>
                <a:gd name="connsiteY0" fmla="*/ 9968 h 1288674"/>
                <a:gd name="connsiteX1" fmla="*/ 3157 w 1337212"/>
                <a:gd name="connsiteY1" fmla="*/ 913527 h 1288674"/>
                <a:gd name="connsiteX2" fmla="*/ 0 w 1337212"/>
                <a:gd name="connsiteY2" fmla="*/ 1288674 h 1288674"/>
                <a:gd name="connsiteX3" fmla="*/ 1337212 w 1337212"/>
                <a:gd name="connsiteY3" fmla="*/ 1288674 h 1288674"/>
                <a:gd name="connsiteX4" fmla="*/ 1326754 w 1337212"/>
                <a:gd name="connsiteY4" fmla="*/ 923993 h 1288674"/>
                <a:gd name="connsiteX5" fmla="*/ 585179 w 1337212"/>
                <a:gd name="connsiteY5" fmla="*/ 9968 h 1288674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212" h="1279778">
                  <a:moveTo>
                    <a:pt x="585179" y="1072"/>
                  </a:moveTo>
                  <a:cubicBezTo>
                    <a:pt x="171639" y="-23931"/>
                    <a:pt x="46301" y="392224"/>
                    <a:pt x="3157" y="904631"/>
                  </a:cubicBezTo>
                  <a:cubicBezTo>
                    <a:pt x="2105" y="1029680"/>
                    <a:pt x="1052" y="1154729"/>
                    <a:pt x="0" y="1279778"/>
                  </a:cubicBezTo>
                  <a:cubicBezTo>
                    <a:pt x="420337" y="898471"/>
                    <a:pt x="907350" y="1003330"/>
                    <a:pt x="1337212" y="1279778"/>
                  </a:cubicBezTo>
                  <a:cubicBezTo>
                    <a:pt x="1336901" y="1244012"/>
                    <a:pt x="1327065" y="950863"/>
                    <a:pt x="1326754" y="915097"/>
                  </a:cubicBezTo>
                  <a:cubicBezTo>
                    <a:pt x="1234679" y="-29607"/>
                    <a:pt x="1057796" y="29647"/>
                    <a:pt x="585179" y="1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49776F-E264-3AB8-5886-7E33ACAF2E2F}"/>
              </a:ext>
            </a:extLst>
          </p:cNvPr>
          <p:cNvGrpSpPr/>
          <p:nvPr/>
        </p:nvGrpSpPr>
        <p:grpSpPr>
          <a:xfrm rot="477855" flipH="1" flipV="1">
            <a:off x="-1027072" y="-163402"/>
            <a:ext cx="3296310" cy="4639975"/>
            <a:chOff x="8316886" y="2254250"/>
            <a:chExt cx="3296310" cy="463997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C24CA04-8B87-711B-B6B5-DC5046EC1B1E}"/>
                </a:ext>
              </a:extLst>
            </p:cNvPr>
            <p:cNvGrpSpPr/>
            <p:nvPr/>
          </p:nvGrpSpPr>
          <p:grpSpPr>
            <a:xfrm>
              <a:off x="8316886" y="2254250"/>
              <a:ext cx="3296310" cy="4603750"/>
              <a:chOff x="8316886" y="2254250"/>
              <a:chExt cx="3296310" cy="4603750"/>
            </a:xfrm>
          </p:grpSpPr>
          <p:sp>
            <p:nvSpPr>
              <p:cNvPr id="50" name="자유형 98">
                <a:extLst>
                  <a:ext uri="{FF2B5EF4-FFF2-40B4-BE49-F238E27FC236}">
                    <a16:creationId xmlns:a16="http://schemas.microsoft.com/office/drawing/2014/main" id="{6A05686B-8616-73BF-CC22-B2B1E07023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16886" y="2254250"/>
                <a:ext cx="2160000" cy="4603750"/>
              </a:xfrm>
              <a:custGeom>
                <a:avLst/>
                <a:gdLst>
                  <a:gd name="connsiteX0" fmla="*/ 1225161 w 2160000"/>
                  <a:gd name="connsiteY0" fmla="*/ 0 h 4603750"/>
                  <a:gd name="connsiteX1" fmla="*/ 1130323 w 2160000"/>
                  <a:gd name="connsiteY1" fmla="*/ 1822 h 4603750"/>
                  <a:gd name="connsiteX2" fmla="*/ 1029677 w 2160000"/>
                  <a:gd name="connsiteY2" fmla="*/ 14575 h 4603750"/>
                  <a:gd name="connsiteX3" fmla="*/ 938710 w 2160000"/>
                  <a:gd name="connsiteY3" fmla="*/ 38260 h 4603750"/>
                  <a:gd name="connsiteX4" fmla="*/ 853548 w 2160000"/>
                  <a:gd name="connsiteY4" fmla="*/ 74698 h 4603750"/>
                  <a:gd name="connsiteX5" fmla="*/ 768387 w 2160000"/>
                  <a:gd name="connsiteY5" fmla="*/ 122068 h 4603750"/>
                  <a:gd name="connsiteX6" fmla="*/ 687097 w 2160000"/>
                  <a:gd name="connsiteY6" fmla="*/ 184013 h 4603750"/>
                  <a:gd name="connsiteX7" fmla="*/ 605806 w 2160000"/>
                  <a:gd name="connsiteY7" fmla="*/ 258711 h 4603750"/>
                  <a:gd name="connsiteX8" fmla="*/ 532258 w 2160000"/>
                  <a:gd name="connsiteY8" fmla="*/ 342519 h 4603750"/>
                  <a:gd name="connsiteX9" fmla="*/ 460645 w 2160000"/>
                  <a:gd name="connsiteY9" fmla="*/ 437258 h 4603750"/>
                  <a:gd name="connsiteX10" fmla="*/ 392903 w 2160000"/>
                  <a:gd name="connsiteY10" fmla="*/ 541107 h 4603750"/>
                  <a:gd name="connsiteX11" fmla="*/ 327097 w 2160000"/>
                  <a:gd name="connsiteY11" fmla="*/ 655887 h 4603750"/>
                  <a:gd name="connsiteX12" fmla="*/ 267097 w 2160000"/>
                  <a:gd name="connsiteY12" fmla="*/ 779777 h 4603750"/>
                  <a:gd name="connsiteX13" fmla="*/ 212903 w 2160000"/>
                  <a:gd name="connsiteY13" fmla="*/ 912777 h 4603750"/>
                  <a:gd name="connsiteX14" fmla="*/ 160645 w 2160000"/>
                  <a:gd name="connsiteY14" fmla="*/ 1054886 h 4603750"/>
                  <a:gd name="connsiteX15" fmla="*/ 116129 w 2160000"/>
                  <a:gd name="connsiteY15" fmla="*/ 1206104 h 4603750"/>
                  <a:gd name="connsiteX16" fmla="*/ 73548 w 2160000"/>
                  <a:gd name="connsiteY16" fmla="*/ 1364610 h 4603750"/>
                  <a:gd name="connsiteX17" fmla="*/ 38710 w 2160000"/>
                  <a:gd name="connsiteY17" fmla="*/ 1530404 h 4603750"/>
                  <a:gd name="connsiteX18" fmla="*/ 15484 w 2160000"/>
                  <a:gd name="connsiteY18" fmla="*/ 1676156 h 4603750"/>
                  <a:gd name="connsiteX19" fmla="*/ 3871 w 2160000"/>
                  <a:gd name="connsiteY19" fmla="*/ 1827375 h 4603750"/>
                  <a:gd name="connsiteX20" fmla="*/ 0 w 2160000"/>
                  <a:gd name="connsiteY20" fmla="*/ 1980415 h 4603750"/>
                  <a:gd name="connsiteX21" fmla="*/ 3871 w 2160000"/>
                  <a:gd name="connsiteY21" fmla="*/ 2137099 h 4603750"/>
                  <a:gd name="connsiteX22" fmla="*/ 13548 w 2160000"/>
                  <a:gd name="connsiteY22" fmla="*/ 2293784 h 4603750"/>
                  <a:gd name="connsiteX23" fmla="*/ 32903 w 2160000"/>
                  <a:gd name="connsiteY23" fmla="*/ 2452290 h 4603750"/>
                  <a:gd name="connsiteX24" fmla="*/ 52258 w 2160000"/>
                  <a:gd name="connsiteY24" fmla="*/ 2614440 h 4603750"/>
                  <a:gd name="connsiteX25" fmla="*/ 79355 w 2160000"/>
                  <a:gd name="connsiteY25" fmla="*/ 2774768 h 4603750"/>
                  <a:gd name="connsiteX26" fmla="*/ 108387 w 2160000"/>
                  <a:gd name="connsiteY26" fmla="*/ 2936917 h 4603750"/>
                  <a:gd name="connsiteX27" fmla="*/ 139355 w 2160000"/>
                  <a:gd name="connsiteY27" fmla="*/ 3095424 h 4603750"/>
                  <a:gd name="connsiteX28" fmla="*/ 158710 w 2160000"/>
                  <a:gd name="connsiteY28" fmla="*/ 3215670 h 4603750"/>
                  <a:gd name="connsiteX29" fmla="*/ 176129 w 2160000"/>
                  <a:gd name="connsiteY29" fmla="*/ 3343203 h 4603750"/>
                  <a:gd name="connsiteX30" fmla="*/ 183871 w 2160000"/>
                  <a:gd name="connsiteY30" fmla="*/ 3474381 h 4603750"/>
                  <a:gd name="connsiteX31" fmla="*/ 189677 w 2160000"/>
                  <a:gd name="connsiteY31" fmla="*/ 3607380 h 4603750"/>
                  <a:gd name="connsiteX32" fmla="*/ 191613 w 2160000"/>
                  <a:gd name="connsiteY32" fmla="*/ 3742201 h 4603750"/>
                  <a:gd name="connsiteX33" fmla="*/ 189677 w 2160000"/>
                  <a:gd name="connsiteY33" fmla="*/ 3880666 h 4603750"/>
                  <a:gd name="connsiteX34" fmla="*/ 189677 w 2160000"/>
                  <a:gd name="connsiteY34" fmla="*/ 4017310 h 4603750"/>
                  <a:gd name="connsiteX35" fmla="*/ 187742 w 2160000"/>
                  <a:gd name="connsiteY35" fmla="*/ 4153953 h 4603750"/>
                  <a:gd name="connsiteX36" fmla="*/ 187742 w 2160000"/>
                  <a:gd name="connsiteY36" fmla="*/ 4288774 h 4603750"/>
                  <a:gd name="connsiteX37" fmla="*/ 187742 w 2160000"/>
                  <a:gd name="connsiteY37" fmla="*/ 4423595 h 4603750"/>
                  <a:gd name="connsiteX38" fmla="*/ 191613 w 2160000"/>
                  <a:gd name="connsiteY38" fmla="*/ 4552951 h 4603750"/>
                  <a:gd name="connsiteX39" fmla="*/ 195468 w 2160000"/>
                  <a:gd name="connsiteY39" fmla="*/ 4603750 h 4603750"/>
                  <a:gd name="connsiteX40" fmla="*/ 1914094 w 2160000"/>
                  <a:gd name="connsiteY40" fmla="*/ 4603750 h 4603750"/>
                  <a:gd name="connsiteX41" fmla="*/ 1923871 w 2160000"/>
                  <a:gd name="connsiteY41" fmla="*/ 4505581 h 4603750"/>
                  <a:gd name="connsiteX42" fmla="*/ 1927742 w 2160000"/>
                  <a:gd name="connsiteY42" fmla="*/ 4394445 h 4603750"/>
                  <a:gd name="connsiteX43" fmla="*/ 1927742 w 2160000"/>
                  <a:gd name="connsiteY43" fmla="*/ 4285130 h 4603750"/>
                  <a:gd name="connsiteX44" fmla="*/ 1923871 w 2160000"/>
                  <a:gd name="connsiteY44" fmla="*/ 4179459 h 4603750"/>
                  <a:gd name="connsiteX45" fmla="*/ 1916129 w 2160000"/>
                  <a:gd name="connsiteY45" fmla="*/ 4071967 h 4603750"/>
                  <a:gd name="connsiteX46" fmla="*/ 1908387 w 2160000"/>
                  <a:gd name="connsiteY46" fmla="*/ 3966296 h 4603750"/>
                  <a:gd name="connsiteX47" fmla="*/ 1898710 w 2160000"/>
                  <a:gd name="connsiteY47" fmla="*/ 3860625 h 4603750"/>
                  <a:gd name="connsiteX48" fmla="*/ 1887097 w 2160000"/>
                  <a:gd name="connsiteY48" fmla="*/ 3754955 h 4603750"/>
                  <a:gd name="connsiteX49" fmla="*/ 1875484 w 2160000"/>
                  <a:gd name="connsiteY49" fmla="*/ 3645640 h 4603750"/>
                  <a:gd name="connsiteX50" fmla="*/ 1865806 w 2160000"/>
                  <a:gd name="connsiteY50" fmla="*/ 3536326 h 4603750"/>
                  <a:gd name="connsiteX51" fmla="*/ 1860000 w 2160000"/>
                  <a:gd name="connsiteY51" fmla="*/ 3423367 h 4603750"/>
                  <a:gd name="connsiteX52" fmla="*/ 1854194 w 2160000"/>
                  <a:gd name="connsiteY52" fmla="*/ 3304943 h 4603750"/>
                  <a:gd name="connsiteX53" fmla="*/ 1852258 w 2160000"/>
                  <a:gd name="connsiteY53" fmla="*/ 3181053 h 4603750"/>
                  <a:gd name="connsiteX54" fmla="*/ 1854194 w 2160000"/>
                  <a:gd name="connsiteY54" fmla="*/ 3055342 h 4603750"/>
                  <a:gd name="connsiteX55" fmla="*/ 1861936 w 2160000"/>
                  <a:gd name="connsiteY55" fmla="*/ 2955137 h 4603750"/>
                  <a:gd name="connsiteX56" fmla="*/ 1875484 w 2160000"/>
                  <a:gd name="connsiteY56" fmla="*/ 2862219 h 4603750"/>
                  <a:gd name="connsiteX57" fmla="*/ 1890968 w 2160000"/>
                  <a:gd name="connsiteY57" fmla="*/ 2771124 h 4603750"/>
                  <a:gd name="connsiteX58" fmla="*/ 1914194 w 2160000"/>
                  <a:gd name="connsiteY58" fmla="*/ 2683672 h 4603750"/>
                  <a:gd name="connsiteX59" fmla="*/ 1939355 w 2160000"/>
                  <a:gd name="connsiteY59" fmla="*/ 2594399 h 4603750"/>
                  <a:gd name="connsiteX60" fmla="*/ 1966452 w 2160000"/>
                  <a:gd name="connsiteY60" fmla="*/ 2508769 h 4603750"/>
                  <a:gd name="connsiteX61" fmla="*/ 1995484 w 2160000"/>
                  <a:gd name="connsiteY61" fmla="*/ 2423139 h 4603750"/>
                  <a:gd name="connsiteX62" fmla="*/ 2022581 w 2160000"/>
                  <a:gd name="connsiteY62" fmla="*/ 2337509 h 4603750"/>
                  <a:gd name="connsiteX63" fmla="*/ 2053548 w 2160000"/>
                  <a:gd name="connsiteY63" fmla="*/ 2248236 h 4603750"/>
                  <a:gd name="connsiteX64" fmla="*/ 2078710 w 2160000"/>
                  <a:gd name="connsiteY64" fmla="*/ 2158962 h 4603750"/>
                  <a:gd name="connsiteX65" fmla="*/ 2103871 w 2160000"/>
                  <a:gd name="connsiteY65" fmla="*/ 2066045 h 4603750"/>
                  <a:gd name="connsiteX66" fmla="*/ 2125161 w 2160000"/>
                  <a:gd name="connsiteY66" fmla="*/ 1969484 h 4603750"/>
                  <a:gd name="connsiteX67" fmla="*/ 2142581 w 2160000"/>
                  <a:gd name="connsiteY67" fmla="*/ 1867457 h 4603750"/>
                  <a:gd name="connsiteX68" fmla="*/ 2154194 w 2160000"/>
                  <a:gd name="connsiteY68" fmla="*/ 1763608 h 4603750"/>
                  <a:gd name="connsiteX69" fmla="*/ 2160000 w 2160000"/>
                  <a:gd name="connsiteY69" fmla="*/ 1650650 h 4603750"/>
                  <a:gd name="connsiteX70" fmla="*/ 2160000 w 2160000"/>
                  <a:gd name="connsiteY70" fmla="*/ 1532226 h 4603750"/>
                  <a:gd name="connsiteX71" fmla="*/ 2150323 w 2160000"/>
                  <a:gd name="connsiteY71" fmla="*/ 1408336 h 4603750"/>
                  <a:gd name="connsiteX72" fmla="*/ 2136774 w 2160000"/>
                  <a:gd name="connsiteY72" fmla="*/ 1282624 h 4603750"/>
                  <a:gd name="connsiteX73" fmla="*/ 2117419 w 2160000"/>
                  <a:gd name="connsiteY73" fmla="*/ 1162378 h 4603750"/>
                  <a:gd name="connsiteX74" fmla="*/ 2094194 w 2160000"/>
                  <a:gd name="connsiteY74" fmla="*/ 1043954 h 4603750"/>
                  <a:gd name="connsiteX75" fmla="*/ 2067097 w 2160000"/>
                  <a:gd name="connsiteY75" fmla="*/ 930996 h 4603750"/>
                  <a:gd name="connsiteX76" fmla="*/ 2036129 w 2160000"/>
                  <a:gd name="connsiteY76" fmla="*/ 819859 h 4603750"/>
                  <a:gd name="connsiteX77" fmla="*/ 2003226 w 2160000"/>
                  <a:gd name="connsiteY77" fmla="*/ 714188 h 4603750"/>
                  <a:gd name="connsiteX78" fmla="*/ 1960645 w 2160000"/>
                  <a:gd name="connsiteY78" fmla="*/ 613984 h 4603750"/>
                  <a:gd name="connsiteX79" fmla="*/ 1916129 w 2160000"/>
                  <a:gd name="connsiteY79" fmla="*/ 521066 h 4603750"/>
                  <a:gd name="connsiteX80" fmla="*/ 1867742 w 2160000"/>
                  <a:gd name="connsiteY80" fmla="*/ 431793 h 4603750"/>
                  <a:gd name="connsiteX81" fmla="*/ 1817419 w 2160000"/>
                  <a:gd name="connsiteY81" fmla="*/ 349807 h 4603750"/>
                  <a:gd name="connsiteX82" fmla="*/ 1759355 w 2160000"/>
                  <a:gd name="connsiteY82" fmla="*/ 276930 h 4603750"/>
                  <a:gd name="connsiteX83" fmla="*/ 1697419 w 2160000"/>
                  <a:gd name="connsiteY83" fmla="*/ 211342 h 4603750"/>
                  <a:gd name="connsiteX84" fmla="*/ 1631613 w 2160000"/>
                  <a:gd name="connsiteY84" fmla="*/ 153040 h 4603750"/>
                  <a:gd name="connsiteX85" fmla="*/ 1560000 w 2160000"/>
                  <a:gd name="connsiteY85" fmla="*/ 103849 h 4603750"/>
                  <a:gd name="connsiteX86" fmla="*/ 1482581 w 2160000"/>
                  <a:gd name="connsiteY86" fmla="*/ 61945 h 4603750"/>
                  <a:gd name="connsiteX87" fmla="*/ 1403226 w 2160000"/>
                  <a:gd name="connsiteY87" fmla="*/ 32794 h 4603750"/>
                  <a:gd name="connsiteX88" fmla="*/ 1318064 w 2160000"/>
                  <a:gd name="connsiteY88" fmla="*/ 10932 h 460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0000" h="4603750">
                    <a:moveTo>
                      <a:pt x="1225161" y="0"/>
                    </a:moveTo>
                    <a:lnTo>
                      <a:pt x="1130323" y="1822"/>
                    </a:lnTo>
                    <a:lnTo>
                      <a:pt x="1029677" y="14575"/>
                    </a:lnTo>
                    <a:lnTo>
                      <a:pt x="938710" y="38260"/>
                    </a:lnTo>
                    <a:lnTo>
                      <a:pt x="853548" y="74698"/>
                    </a:lnTo>
                    <a:lnTo>
                      <a:pt x="768387" y="122068"/>
                    </a:lnTo>
                    <a:lnTo>
                      <a:pt x="687097" y="184013"/>
                    </a:lnTo>
                    <a:lnTo>
                      <a:pt x="605806" y="258711"/>
                    </a:lnTo>
                    <a:lnTo>
                      <a:pt x="532258" y="342519"/>
                    </a:lnTo>
                    <a:lnTo>
                      <a:pt x="460645" y="437258"/>
                    </a:lnTo>
                    <a:lnTo>
                      <a:pt x="392903" y="541107"/>
                    </a:lnTo>
                    <a:lnTo>
                      <a:pt x="327097" y="655887"/>
                    </a:lnTo>
                    <a:lnTo>
                      <a:pt x="267097" y="779777"/>
                    </a:lnTo>
                    <a:lnTo>
                      <a:pt x="212903" y="912777"/>
                    </a:lnTo>
                    <a:lnTo>
                      <a:pt x="160645" y="1054886"/>
                    </a:lnTo>
                    <a:lnTo>
                      <a:pt x="116129" y="1206104"/>
                    </a:lnTo>
                    <a:lnTo>
                      <a:pt x="73548" y="1364610"/>
                    </a:lnTo>
                    <a:lnTo>
                      <a:pt x="38710" y="1530404"/>
                    </a:lnTo>
                    <a:lnTo>
                      <a:pt x="15484" y="1676156"/>
                    </a:lnTo>
                    <a:lnTo>
                      <a:pt x="3871" y="1827375"/>
                    </a:lnTo>
                    <a:lnTo>
                      <a:pt x="0" y="1980415"/>
                    </a:lnTo>
                    <a:lnTo>
                      <a:pt x="3871" y="2137099"/>
                    </a:lnTo>
                    <a:lnTo>
                      <a:pt x="13548" y="2293784"/>
                    </a:lnTo>
                    <a:lnTo>
                      <a:pt x="32903" y="2452290"/>
                    </a:lnTo>
                    <a:lnTo>
                      <a:pt x="52258" y="2614440"/>
                    </a:lnTo>
                    <a:lnTo>
                      <a:pt x="79355" y="2774768"/>
                    </a:lnTo>
                    <a:lnTo>
                      <a:pt x="108387" y="2936917"/>
                    </a:lnTo>
                    <a:lnTo>
                      <a:pt x="139355" y="3095424"/>
                    </a:lnTo>
                    <a:lnTo>
                      <a:pt x="158710" y="3215670"/>
                    </a:lnTo>
                    <a:lnTo>
                      <a:pt x="176129" y="3343203"/>
                    </a:lnTo>
                    <a:lnTo>
                      <a:pt x="183871" y="3474381"/>
                    </a:lnTo>
                    <a:lnTo>
                      <a:pt x="189677" y="3607380"/>
                    </a:lnTo>
                    <a:lnTo>
                      <a:pt x="191613" y="3742201"/>
                    </a:lnTo>
                    <a:lnTo>
                      <a:pt x="189677" y="3880666"/>
                    </a:lnTo>
                    <a:lnTo>
                      <a:pt x="189677" y="4017310"/>
                    </a:lnTo>
                    <a:lnTo>
                      <a:pt x="187742" y="4153953"/>
                    </a:lnTo>
                    <a:lnTo>
                      <a:pt x="187742" y="4288774"/>
                    </a:lnTo>
                    <a:lnTo>
                      <a:pt x="187742" y="4423595"/>
                    </a:lnTo>
                    <a:lnTo>
                      <a:pt x="191613" y="4552951"/>
                    </a:lnTo>
                    <a:lnTo>
                      <a:pt x="195468" y="4603750"/>
                    </a:lnTo>
                    <a:lnTo>
                      <a:pt x="1914094" y="4603750"/>
                    </a:lnTo>
                    <a:lnTo>
                      <a:pt x="1923871" y="4505581"/>
                    </a:lnTo>
                    <a:lnTo>
                      <a:pt x="1927742" y="4394445"/>
                    </a:lnTo>
                    <a:lnTo>
                      <a:pt x="1927742" y="4285130"/>
                    </a:lnTo>
                    <a:lnTo>
                      <a:pt x="1923871" y="4179459"/>
                    </a:lnTo>
                    <a:lnTo>
                      <a:pt x="1916129" y="4071967"/>
                    </a:lnTo>
                    <a:lnTo>
                      <a:pt x="1908387" y="3966296"/>
                    </a:lnTo>
                    <a:lnTo>
                      <a:pt x="1898710" y="3860625"/>
                    </a:lnTo>
                    <a:lnTo>
                      <a:pt x="1887097" y="3754955"/>
                    </a:lnTo>
                    <a:lnTo>
                      <a:pt x="1875484" y="3645640"/>
                    </a:lnTo>
                    <a:lnTo>
                      <a:pt x="1865806" y="3536326"/>
                    </a:lnTo>
                    <a:lnTo>
                      <a:pt x="1860000" y="3423367"/>
                    </a:lnTo>
                    <a:lnTo>
                      <a:pt x="1854194" y="3304943"/>
                    </a:lnTo>
                    <a:lnTo>
                      <a:pt x="1852258" y="3181053"/>
                    </a:lnTo>
                    <a:lnTo>
                      <a:pt x="1854194" y="3055342"/>
                    </a:lnTo>
                    <a:lnTo>
                      <a:pt x="1861936" y="2955137"/>
                    </a:lnTo>
                    <a:lnTo>
                      <a:pt x="1875484" y="2862219"/>
                    </a:lnTo>
                    <a:lnTo>
                      <a:pt x="1890968" y="2771124"/>
                    </a:lnTo>
                    <a:lnTo>
                      <a:pt x="1914194" y="2683672"/>
                    </a:lnTo>
                    <a:lnTo>
                      <a:pt x="1939355" y="2594399"/>
                    </a:lnTo>
                    <a:lnTo>
                      <a:pt x="1966452" y="2508769"/>
                    </a:lnTo>
                    <a:lnTo>
                      <a:pt x="1995484" y="2423139"/>
                    </a:lnTo>
                    <a:lnTo>
                      <a:pt x="2022581" y="2337509"/>
                    </a:lnTo>
                    <a:lnTo>
                      <a:pt x="2053548" y="2248236"/>
                    </a:lnTo>
                    <a:lnTo>
                      <a:pt x="2078710" y="2158962"/>
                    </a:lnTo>
                    <a:lnTo>
                      <a:pt x="2103871" y="2066045"/>
                    </a:lnTo>
                    <a:lnTo>
                      <a:pt x="2125161" y="1969484"/>
                    </a:lnTo>
                    <a:lnTo>
                      <a:pt x="2142581" y="1867457"/>
                    </a:lnTo>
                    <a:lnTo>
                      <a:pt x="2154194" y="1763608"/>
                    </a:lnTo>
                    <a:lnTo>
                      <a:pt x="2160000" y="1650650"/>
                    </a:lnTo>
                    <a:lnTo>
                      <a:pt x="2160000" y="1532226"/>
                    </a:lnTo>
                    <a:lnTo>
                      <a:pt x="2150323" y="1408336"/>
                    </a:lnTo>
                    <a:lnTo>
                      <a:pt x="2136774" y="1282624"/>
                    </a:lnTo>
                    <a:lnTo>
                      <a:pt x="2117419" y="1162378"/>
                    </a:lnTo>
                    <a:lnTo>
                      <a:pt x="2094194" y="1043954"/>
                    </a:lnTo>
                    <a:lnTo>
                      <a:pt x="2067097" y="930996"/>
                    </a:lnTo>
                    <a:lnTo>
                      <a:pt x="2036129" y="819859"/>
                    </a:lnTo>
                    <a:lnTo>
                      <a:pt x="2003226" y="714188"/>
                    </a:lnTo>
                    <a:lnTo>
                      <a:pt x="1960645" y="613984"/>
                    </a:lnTo>
                    <a:lnTo>
                      <a:pt x="1916129" y="521066"/>
                    </a:lnTo>
                    <a:lnTo>
                      <a:pt x="1867742" y="431793"/>
                    </a:lnTo>
                    <a:lnTo>
                      <a:pt x="1817419" y="349807"/>
                    </a:lnTo>
                    <a:lnTo>
                      <a:pt x="1759355" y="276930"/>
                    </a:lnTo>
                    <a:lnTo>
                      <a:pt x="1697419" y="211342"/>
                    </a:lnTo>
                    <a:lnTo>
                      <a:pt x="1631613" y="153040"/>
                    </a:lnTo>
                    <a:lnTo>
                      <a:pt x="1560000" y="103849"/>
                    </a:lnTo>
                    <a:lnTo>
                      <a:pt x="1482581" y="61945"/>
                    </a:lnTo>
                    <a:lnTo>
                      <a:pt x="1403226" y="32794"/>
                    </a:lnTo>
                    <a:lnTo>
                      <a:pt x="1318064" y="109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dist="63500" dir="18900000" algn="bl" rotWithShape="0">
                  <a:prstClr val="black">
                    <a:alpha val="24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자유형 101">
                <a:extLst>
                  <a:ext uri="{FF2B5EF4-FFF2-40B4-BE49-F238E27FC236}">
                    <a16:creationId xmlns:a16="http://schemas.microsoft.com/office/drawing/2014/main" id="{4E5F0108-B7FC-C880-3666-6EF0F26B7A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386786" y="2302950"/>
                <a:ext cx="2016000" cy="4555050"/>
              </a:xfrm>
              <a:custGeom>
                <a:avLst/>
                <a:gdLst>
                  <a:gd name="connsiteX0" fmla="*/ 1143484 w 2016000"/>
                  <a:gd name="connsiteY0" fmla="*/ 0 h 4555050"/>
                  <a:gd name="connsiteX1" fmla="*/ 1054968 w 2016000"/>
                  <a:gd name="connsiteY1" fmla="*/ 1787 h 4555050"/>
                  <a:gd name="connsiteX2" fmla="*/ 961032 w 2016000"/>
                  <a:gd name="connsiteY2" fmla="*/ 14299 h 4555050"/>
                  <a:gd name="connsiteX3" fmla="*/ 876129 w 2016000"/>
                  <a:gd name="connsiteY3" fmla="*/ 37534 h 4555050"/>
                  <a:gd name="connsiteX4" fmla="*/ 796645 w 2016000"/>
                  <a:gd name="connsiteY4" fmla="*/ 73280 h 4555050"/>
                  <a:gd name="connsiteX5" fmla="*/ 717161 w 2016000"/>
                  <a:gd name="connsiteY5" fmla="*/ 119750 h 4555050"/>
                  <a:gd name="connsiteX6" fmla="*/ 641290 w 2016000"/>
                  <a:gd name="connsiteY6" fmla="*/ 180519 h 4555050"/>
                  <a:gd name="connsiteX7" fmla="*/ 565419 w 2016000"/>
                  <a:gd name="connsiteY7" fmla="*/ 253799 h 4555050"/>
                  <a:gd name="connsiteX8" fmla="*/ 496774 w 2016000"/>
                  <a:gd name="connsiteY8" fmla="*/ 336016 h 4555050"/>
                  <a:gd name="connsiteX9" fmla="*/ 429935 w 2016000"/>
                  <a:gd name="connsiteY9" fmla="*/ 428956 h 4555050"/>
                  <a:gd name="connsiteX10" fmla="*/ 366710 w 2016000"/>
                  <a:gd name="connsiteY10" fmla="*/ 530833 h 4555050"/>
                  <a:gd name="connsiteX11" fmla="*/ 305290 w 2016000"/>
                  <a:gd name="connsiteY11" fmla="*/ 643434 h 4555050"/>
                  <a:gd name="connsiteX12" fmla="*/ 249290 w 2016000"/>
                  <a:gd name="connsiteY12" fmla="*/ 764971 h 4555050"/>
                  <a:gd name="connsiteX13" fmla="*/ 198710 w 2016000"/>
                  <a:gd name="connsiteY13" fmla="*/ 895445 h 4555050"/>
                  <a:gd name="connsiteX14" fmla="*/ 149935 w 2016000"/>
                  <a:gd name="connsiteY14" fmla="*/ 1034856 h 4555050"/>
                  <a:gd name="connsiteX15" fmla="*/ 108387 w 2016000"/>
                  <a:gd name="connsiteY15" fmla="*/ 1183203 h 4555050"/>
                  <a:gd name="connsiteX16" fmla="*/ 68645 w 2016000"/>
                  <a:gd name="connsiteY16" fmla="*/ 1338700 h 4555050"/>
                  <a:gd name="connsiteX17" fmla="*/ 36129 w 2016000"/>
                  <a:gd name="connsiteY17" fmla="*/ 1501345 h 4555050"/>
                  <a:gd name="connsiteX18" fmla="*/ 14452 w 2016000"/>
                  <a:gd name="connsiteY18" fmla="*/ 1644331 h 4555050"/>
                  <a:gd name="connsiteX19" fmla="*/ 3613 w 2016000"/>
                  <a:gd name="connsiteY19" fmla="*/ 1792678 h 4555050"/>
                  <a:gd name="connsiteX20" fmla="*/ 0 w 2016000"/>
                  <a:gd name="connsiteY20" fmla="*/ 1942812 h 4555050"/>
                  <a:gd name="connsiteX21" fmla="*/ 3613 w 2016000"/>
                  <a:gd name="connsiteY21" fmla="*/ 2096522 h 4555050"/>
                  <a:gd name="connsiteX22" fmla="*/ 12645 w 2016000"/>
                  <a:gd name="connsiteY22" fmla="*/ 2250231 h 4555050"/>
                  <a:gd name="connsiteX23" fmla="*/ 30710 w 2016000"/>
                  <a:gd name="connsiteY23" fmla="*/ 2405727 h 4555050"/>
                  <a:gd name="connsiteX24" fmla="*/ 48774 w 2016000"/>
                  <a:gd name="connsiteY24" fmla="*/ 2564798 h 4555050"/>
                  <a:gd name="connsiteX25" fmla="*/ 74065 w 2016000"/>
                  <a:gd name="connsiteY25" fmla="*/ 2722082 h 4555050"/>
                  <a:gd name="connsiteX26" fmla="*/ 101161 w 2016000"/>
                  <a:gd name="connsiteY26" fmla="*/ 2881153 h 4555050"/>
                  <a:gd name="connsiteX27" fmla="*/ 130065 w 2016000"/>
                  <a:gd name="connsiteY27" fmla="*/ 3036650 h 4555050"/>
                  <a:gd name="connsiteX28" fmla="*/ 148129 w 2016000"/>
                  <a:gd name="connsiteY28" fmla="*/ 3154613 h 4555050"/>
                  <a:gd name="connsiteX29" fmla="*/ 164387 w 2016000"/>
                  <a:gd name="connsiteY29" fmla="*/ 3279725 h 4555050"/>
                  <a:gd name="connsiteX30" fmla="*/ 171613 w 2016000"/>
                  <a:gd name="connsiteY30" fmla="*/ 3408411 h 4555050"/>
                  <a:gd name="connsiteX31" fmla="*/ 177032 w 2016000"/>
                  <a:gd name="connsiteY31" fmla="*/ 3538885 h 4555050"/>
                  <a:gd name="connsiteX32" fmla="*/ 178839 w 2016000"/>
                  <a:gd name="connsiteY32" fmla="*/ 3671147 h 4555050"/>
                  <a:gd name="connsiteX33" fmla="*/ 177032 w 2016000"/>
                  <a:gd name="connsiteY33" fmla="*/ 3806983 h 4555050"/>
                  <a:gd name="connsiteX34" fmla="*/ 177032 w 2016000"/>
                  <a:gd name="connsiteY34" fmla="*/ 3941032 h 4555050"/>
                  <a:gd name="connsiteX35" fmla="*/ 175226 w 2016000"/>
                  <a:gd name="connsiteY35" fmla="*/ 4075080 h 4555050"/>
                  <a:gd name="connsiteX36" fmla="*/ 175226 w 2016000"/>
                  <a:gd name="connsiteY36" fmla="*/ 4207342 h 4555050"/>
                  <a:gd name="connsiteX37" fmla="*/ 175226 w 2016000"/>
                  <a:gd name="connsiteY37" fmla="*/ 4339603 h 4555050"/>
                  <a:gd name="connsiteX38" fmla="*/ 178839 w 2016000"/>
                  <a:gd name="connsiteY38" fmla="*/ 4466502 h 4555050"/>
                  <a:gd name="connsiteX39" fmla="*/ 185231 w 2016000"/>
                  <a:gd name="connsiteY39" fmla="*/ 4555050 h 4555050"/>
                  <a:gd name="connsiteX40" fmla="*/ 1782208 w 2016000"/>
                  <a:gd name="connsiteY40" fmla="*/ 4555050 h 4555050"/>
                  <a:gd name="connsiteX41" fmla="*/ 1784774 w 2016000"/>
                  <a:gd name="connsiteY41" fmla="*/ 4534420 h 4555050"/>
                  <a:gd name="connsiteX42" fmla="*/ 1795613 w 2016000"/>
                  <a:gd name="connsiteY42" fmla="*/ 4420032 h 4555050"/>
                  <a:gd name="connsiteX43" fmla="*/ 1799226 w 2016000"/>
                  <a:gd name="connsiteY43" fmla="*/ 4311006 h 4555050"/>
                  <a:gd name="connsiteX44" fmla="*/ 1799226 w 2016000"/>
                  <a:gd name="connsiteY44" fmla="*/ 4203767 h 4555050"/>
                  <a:gd name="connsiteX45" fmla="*/ 1795613 w 2016000"/>
                  <a:gd name="connsiteY45" fmla="*/ 4100103 h 4555050"/>
                  <a:gd name="connsiteX46" fmla="*/ 1788387 w 2016000"/>
                  <a:gd name="connsiteY46" fmla="*/ 3994651 h 4555050"/>
                  <a:gd name="connsiteX47" fmla="*/ 1781161 w 2016000"/>
                  <a:gd name="connsiteY47" fmla="*/ 3890987 h 4555050"/>
                  <a:gd name="connsiteX48" fmla="*/ 1772129 w 2016000"/>
                  <a:gd name="connsiteY48" fmla="*/ 3787322 h 4555050"/>
                  <a:gd name="connsiteX49" fmla="*/ 1761290 w 2016000"/>
                  <a:gd name="connsiteY49" fmla="*/ 3683658 h 4555050"/>
                  <a:gd name="connsiteX50" fmla="*/ 1750452 w 2016000"/>
                  <a:gd name="connsiteY50" fmla="*/ 3576419 h 4555050"/>
                  <a:gd name="connsiteX51" fmla="*/ 1741419 w 2016000"/>
                  <a:gd name="connsiteY51" fmla="*/ 3469180 h 4555050"/>
                  <a:gd name="connsiteX52" fmla="*/ 1736000 w 2016000"/>
                  <a:gd name="connsiteY52" fmla="*/ 3358367 h 4555050"/>
                  <a:gd name="connsiteX53" fmla="*/ 1730581 w 2016000"/>
                  <a:gd name="connsiteY53" fmla="*/ 3242191 h 4555050"/>
                  <a:gd name="connsiteX54" fmla="*/ 1728774 w 2016000"/>
                  <a:gd name="connsiteY54" fmla="*/ 3120654 h 4555050"/>
                  <a:gd name="connsiteX55" fmla="*/ 1730581 w 2016000"/>
                  <a:gd name="connsiteY55" fmla="*/ 2997329 h 4555050"/>
                  <a:gd name="connsiteX56" fmla="*/ 1737806 w 2016000"/>
                  <a:gd name="connsiteY56" fmla="*/ 2899026 h 4555050"/>
                  <a:gd name="connsiteX57" fmla="*/ 1750452 w 2016000"/>
                  <a:gd name="connsiteY57" fmla="*/ 2807873 h 4555050"/>
                  <a:gd name="connsiteX58" fmla="*/ 1764903 w 2016000"/>
                  <a:gd name="connsiteY58" fmla="*/ 2718507 h 4555050"/>
                  <a:gd name="connsiteX59" fmla="*/ 1786581 w 2016000"/>
                  <a:gd name="connsiteY59" fmla="*/ 2632716 h 4555050"/>
                  <a:gd name="connsiteX60" fmla="*/ 1810064 w 2016000"/>
                  <a:gd name="connsiteY60" fmla="*/ 2545138 h 4555050"/>
                  <a:gd name="connsiteX61" fmla="*/ 1835355 w 2016000"/>
                  <a:gd name="connsiteY61" fmla="*/ 2461134 h 4555050"/>
                  <a:gd name="connsiteX62" fmla="*/ 1862452 w 2016000"/>
                  <a:gd name="connsiteY62" fmla="*/ 2377130 h 4555050"/>
                  <a:gd name="connsiteX63" fmla="*/ 1887742 w 2016000"/>
                  <a:gd name="connsiteY63" fmla="*/ 2293126 h 4555050"/>
                  <a:gd name="connsiteX64" fmla="*/ 1916645 w 2016000"/>
                  <a:gd name="connsiteY64" fmla="*/ 2205548 h 4555050"/>
                  <a:gd name="connsiteX65" fmla="*/ 1940129 w 2016000"/>
                  <a:gd name="connsiteY65" fmla="*/ 2117969 h 4555050"/>
                  <a:gd name="connsiteX66" fmla="*/ 1963613 w 2016000"/>
                  <a:gd name="connsiteY66" fmla="*/ 2026816 h 4555050"/>
                  <a:gd name="connsiteX67" fmla="*/ 1983484 w 2016000"/>
                  <a:gd name="connsiteY67" fmla="*/ 1932089 h 4555050"/>
                  <a:gd name="connsiteX68" fmla="*/ 1999742 w 2016000"/>
                  <a:gd name="connsiteY68" fmla="*/ 1831999 h 4555050"/>
                  <a:gd name="connsiteX69" fmla="*/ 2010581 w 2016000"/>
                  <a:gd name="connsiteY69" fmla="*/ 1730122 h 4555050"/>
                  <a:gd name="connsiteX70" fmla="*/ 2016000 w 2016000"/>
                  <a:gd name="connsiteY70" fmla="*/ 1619308 h 4555050"/>
                  <a:gd name="connsiteX71" fmla="*/ 2016000 w 2016000"/>
                  <a:gd name="connsiteY71" fmla="*/ 1503133 h 4555050"/>
                  <a:gd name="connsiteX72" fmla="*/ 2006968 w 2016000"/>
                  <a:gd name="connsiteY72" fmla="*/ 1381595 h 4555050"/>
                  <a:gd name="connsiteX73" fmla="*/ 1994323 w 2016000"/>
                  <a:gd name="connsiteY73" fmla="*/ 1258271 h 4555050"/>
                  <a:gd name="connsiteX74" fmla="*/ 1976258 w 2016000"/>
                  <a:gd name="connsiteY74" fmla="*/ 1140308 h 4555050"/>
                  <a:gd name="connsiteX75" fmla="*/ 1954581 w 2016000"/>
                  <a:gd name="connsiteY75" fmla="*/ 1024132 h 4555050"/>
                  <a:gd name="connsiteX76" fmla="*/ 1929290 w 2016000"/>
                  <a:gd name="connsiteY76" fmla="*/ 913319 h 4555050"/>
                  <a:gd name="connsiteX77" fmla="*/ 1900387 w 2016000"/>
                  <a:gd name="connsiteY77" fmla="*/ 804292 h 4555050"/>
                  <a:gd name="connsiteX78" fmla="*/ 1869677 w 2016000"/>
                  <a:gd name="connsiteY78" fmla="*/ 700628 h 4555050"/>
                  <a:gd name="connsiteX79" fmla="*/ 1829936 w 2016000"/>
                  <a:gd name="connsiteY79" fmla="*/ 602326 h 4555050"/>
                  <a:gd name="connsiteX80" fmla="*/ 1788387 w 2016000"/>
                  <a:gd name="connsiteY80" fmla="*/ 511172 h 4555050"/>
                  <a:gd name="connsiteX81" fmla="*/ 1743226 w 2016000"/>
                  <a:gd name="connsiteY81" fmla="*/ 423594 h 4555050"/>
                  <a:gd name="connsiteX82" fmla="*/ 1696258 w 2016000"/>
                  <a:gd name="connsiteY82" fmla="*/ 343165 h 4555050"/>
                  <a:gd name="connsiteX83" fmla="*/ 1642064 w 2016000"/>
                  <a:gd name="connsiteY83" fmla="*/ 271672 h 4555050"/>
                  <a:gd name="connsiteX84" fmla="*/ 1584258 w 2016000"/>
                  <a:gd name="connsiteY84" fmla="*/ 207329 h 4555050"/>
                  <a:gd name="connsiteX85" fmla="*/ 1522839 w 2016000"/>
                  <a:gd name="connsiteY85" fmla="*/ 150135 h 4555050"/>
                  <a:gd name="connsiteX86" fmla="*/ 1456000 w 2016000"/>
                  <a:gd name="connsiteY86" fmla="*/ 101877 h 4555050"/>
                  <a:gd name="connsiteX87" fmla="*/ 1383742 w 2016000"/>
                  <a:gd name="connsiteY87" fmla="*/ 60769 h 4555050"/>
                  <a:gd name="connsiteX88" fmla="*/ 1309677 w 2016000"/>
                  <a:gd name="connsiteY88" fmla="*/ 32172 h 4555050"/>
                  <a:gd name="connsiteX89" fmla="*/ 1230194 w 2016000"/>
                  <a:gd name="connsiteY89" fmla="*/ 10724 h 45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16000" h="4555050">
                    <a:moveTo>
                      <a:pt x="1143484" y="0"/>
                    </a:moveTo>
                    <a:lnTo>
                      <a:pt x="1054968" y="1787"/>
                    </a:lnTo>
                    <a:lnTo>
                      <a:pt x="961032" y="14299"/>
                    </a:lnTo>
                    <a:lnTo>
                      <a:pt x="876129" y="37534"/>
                    </a:lnTo>
                    <a:lnTo>
                      <a:pt x="796645" y="73280"/>
                    </a:lnTo>
                    <a:lnTo>
                      <a:pt x="717161" y="119750"/>
                    </a:lnTo>
                    <a:lnTo>
                      <a:pt x="641290" y="180519"/>
                    </a:lnTo>
                    <a:lnTo>
                      <a:pt x="565419" y="253799"/>
                    </a:lnTo>
                    <a:lnTo>
                      <a:pt x="496774" y="336016"/>
                    </a:lnTo>
                    <a:lnTo>
                      <a:pt x="429935" y="428956"/>
                    </a:lnTo>
                    <a:lnTo>
                      <a:pt x="366710" y="530833"/>
                    </a:lnTo>
                    <a:lnTo>
                      <a:pt x="305290" y="643434"/>
                    </a:lnTo>
                    <a:lnTo>
                      <a:pt x="249290" y="764971"/>
                    </a:lnTo>
                    <a:lnTo>
                      <a:pt x="198710" y="895445"/>
                    </a:lnTo>
                    <a:lnTo>
                      <a:pt x="149935" y="1034856"/>
                    </a:lnTo>
                    <a:lnTo>
                      <a:pt x="108387" y="1183203"/>
                    </a:lnTo>
                    <a:lnTo>
                      <a:pt x="68645" y="1338700"/>
                    </a:lnTo>
                    <a:lnTo>
                      <a:pt x="36129" y="1501345"/>
                    </a:lnTo>
                    <a:lnTo>
                      <a:pt x="14452" y="1644331"/>
                    </a:lnTo>
                    <a:lnTo>
                      <a:pt x="3613" y="1792678"/>
                    </a:lnTo>
                    <a:lnTo>
                      <a:pt x="0" y="1942812"/>
                    </a:lnTo>
                    <a:lnTo>
                      <a:pt x="3613" y="2096522"/>
                    </a:lnTo>
                    <a:lnTo>
                      <a:pt x="12645" y="2250231"/>
                    </a:lnTo>
                    <a:lnTo>
                      <a:pt x="30710" y="2405727"/>
                    </a:lnTo>
                    <a:lnTo>
                      <a:pt x="48774" y="2564798"/>
                    </a:lnTo>
                    <a:lnTo>
                      <a:pt x="74065" y="2722082"/>
                    </a:lnTo>
                    <a:lnTo>
                      <a:pt x="101161" y="2881153"/>
                    </a:lnTo>
                    <a:lnTo>
                      <a:pt x="130065" y="3036650"/>
                    </a:lnTo>
                    <a:lnTo>
                      <a:pt x="148129" y="3154613"/>
                    </a:lnTo>
                    <a:lnTo>
                      <a:pt x="164387" y="3279725"/>
                    </a:lnTo>
                    <a:lnTo>
                      <a:pt x="171613" y="3408411"/>
                    </a:lnTo>
                    <a:lnTo>
                      <a:pt x="177032" y="3538885"/>
                    </a:lnTo>
                    <a:lnTo>
                      <a:pt x="178839" y="3671147"/>
                    </a:lnTo>
                    <a:lnTo>
                      <a:pt x="177032" y="3806983"/>
                    </a:lnTo>
                    <a:lnTo>
                      <a:pt x="177032" y="3941032"/>
                    </a:lnTo>
                    <a:lnTo>
                      <a:pt x="175226" y="4075080"/>
                    </a:lnTo>
                    <a:lnTo>
                      <a:pt x="175226" y="4207342"/>
                    </a:lnTo>
                    <a:lnTo>
                      <a:pt x="175226" y="4339603"/>
                    </a:lnTo>
                    <a:lnTo>
                      <a:pt x="178839" y="4466502"/>
                    </a:lnTo>
                    <a:lnTo>
                      <a:pt x="185231" y="4555050"/>
                    </a:lnTo>
                    <a:lnTo>
                      <a:pt x="1782208" y="4555050"/>
                    </a:lnTo>
                    <a:lnTo>
                      <a:pt x="1784774" y="4534420"/>
                    </a:lnTo>
                    <a:lnTo>
                      <a:pt x="1795613" y="4420032"/>
                    </a:lnTo>
                    <a:lnTo>
                      <a:pt x="1799226" y="4311006"/>
                    </a:lnTo>
                    <a:lnTo>
                      <a:pt x="1799226" y="4203767"/>
                    </a:lnTo>
                    <a:lnTo>
                      <a:pt x="1795613" y="4100103"/>
                    </a:lnTo>
                    <a:lnTo>
                      <a:pt x="1788387" y="3994651"/>
                    </a:lnTo>
                    <a:lnTo>
                      <a:pt x="1781161" y="3890987"/>
                    </a:lnTo>
                    <a:lnTo>
                      <a:pt x="1772129" y="3787322"/>
                    </a:lnTo>
                    <a:lnTo>
                      <a:pt x="1761290" y="3683658"/>
                    </a:lnTo>
                    <a:lnTo>
                      <a:pt x="1750452" y="3576419"/>
                    </a:lnTo>
                    <a:lnTo>
                      <a:pt x="1741419" y="3469180"/>
                    </a:lnTo>
                    <a:lnTo>
                      <a:pt x="1736000" y="3358367"/>
                    </a:lnTo>
                    <a:lnTo>
                      <a:pt x="1730581" y="3242191"/>
                    </a:lnTo>
                    <a:lnTo>
                      <a:pt x="1728774" y="3120654"/>
                    </a:lnTo>
                    <a:lnTo>
                      <a:pt x="1730581" y="2997329"/>
                    </a:lnTo>
                    <a:lnTo>
                      <a:pt x="1737806" y="2899026"/>
                    </a:lnTo>
                    <a:lnTo>
                      <a:pt x="1750452" y="2807873"/>
                    </a:lnTo>
                    <a:lnTo>
                      <a:pt x="1764903" y="2718507"/>
                    </a:lnTo>
                    <a:lnTo>
                      <a:pt x="1786581" y="2632716"/>
                    </a:lnTo>
                    <a:lnTo>
                      <a:pt x="1810064" y="2545138"/>
                    </a:lnTo>
                    <a:lnTo>
                      <a:pt x="1835355" y="2461134"/>
                    </a:lnTo>
                    <a:lnTo>
                      <a:pt x="1862452" y="2377130"/>
                    </a:lnTo>
                    <a:lnTo>
                      <a:pt x="1887742" y="2293126"/>
                    </a:lnTo>
                    <a:lnTo>
                      <a:pt x="1916645" y="2205548"/>
                    </a:lnTo>
                    <a:lnTo>
                      <a:pt x="1940129" y="2117969"/>
                    </a:lnTo>
                    <a:lnTo>
                      <a:pt x="1963613" y="2026816"/>
                    </a:lnTo>
                    <a:lnTo>
                      <a:pt x="1983484" y="1932089"/>
                    </a:lnTo>
                    <a:lnTo>
                      <a:pt x="1999742" y="1831999"/>
                    </a:lnTo>
                    <a:lnTo>
                      <a:pt x="2010581" y="1730122"/>
                    </a:lnTo>
                    <a:lnTo>
                      <a:pt x="2016000" y="1619308"/>
                    </a:lnTo>
                    <a:lnTo>
                      <a:pt x="2016000" y="1503133"/>
                    </a:lnTo>
                    <a:lnTo>
                      <a:pt x="2006968" y="1381595"/>
                    </a:lnTo>
                    <a:lnTo>
                      <a:pt x="1994323" y="1258271"/>
                    </a:lnTo>
                    <a:lnTo>
                      <a:pt x="1976258" y="1140308"/>
                    </a:lnTo>
                    <a:lnTo>
                      <a:pt x="1954581" y="1024132"/>
                    </a:lnTo>
                    <a:lnTo>
                      <a:pt x="1929290" y="913319"/>
                    </a:lnTo>
                    <a:lnTo>
                      <a:pt x="1900387" y="804292"/>
                    </a:lnTo>
                    <a:lnTo>
                      <a:pt x="1869677" y="700628"/>
                    </a:lnTo>
                    <a:lnTo>
                      <a:pt x="1829936" y="602326"/>
                    </a:lnTo>
                    <a:lnTo>
                      <a:pt x="1788387" y="511172"/>
                    </a:lnTo>
                    <a:lnTo>
                      <a:pt x="1743226" y="423594"/>
                    </a:lnTo>
                    <a:lnTo>
                      <a:pt x="1696258" y="343165"/>
                    </a:lnTo>
                    <a:lnTo>
                      <a:pt x="1642064" y="271672"/>
                    </a:lnTo>
                    <a:lnTo>
                      <a:pt x="1584258" y="207329"/>
                    </a:lnTo>
                    <a:lnTo>
                      <a:pt x="1522839" y="150135"/>
                    </a:lnTo>
                    <a:lnTo>
                      <a:pt x="1456000" y="101877"/>
                    </a:lnTo>
                    <a:lnTo>
                      <a:pt x="1383742" y="60769"/>
                    </a:lnTo>
                    <a:lnTo>
                      <a:pt x="1309677" y="32172"/>
                    </a:lnTo>
                    <a:lnTo>
                      <a:pt x="1230194" y="107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자유형 49">
                <a:extLst>
                  <a:ext uri="{FF2B5EF4-FFF2-40B4-BE49-F238E27FC236}">
                    <a16:creationId xmlns:a16="http://schemas.microsoft.com/office/drawing/2014/main" id="{F1FD2867-C0CE-F51A-F513-C440B3D9EC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403686" y="2996776"/>
                <a:ext cx="1973941" cy="3283079"/>
              </a:xfrm>
              <a:custGeom>
                <a:avLst/>
                <a:gdLst>
                  <a:gd name="connsiteX0" fmla="*/ 291811 w 1973941"/>
                  <a:gd name="connsiteY0" fmla="*/ 0 h 3283079"/>
                  <a:gd name="connsiteX1" fmla="*/ 311504 w 1973941"/>
                  <a:gd name="connsiteY1" fmla="*/ 8904 h 3283079"/>
                  <a:gd name="connsiteX2" fmla="*/ 1112163 w 1973941"/>
                  <a:gd name="connsiteY2" fmla="*/ 151899 h 3283079"/>
                  <a:gd name="connsiteX3" fmla="*/ 1815915 w 1973941"/>
                  <a:gd name="connsiteY3" fmla="*/ 44956 h 3283079"/>
                  <a:gd name="connsiteX4" fmla="*/ 1830136 w 1973941"/>
                  <a:gd name="connsiteY4" fmla="*/ 39666 h 3283079"/>
                  <a:gd name="connsiteX5" fmla="*/ 1830671 w 1973941"/>
                  <a:gd name="connsiteY5" fmla="*/ 41005 h 3283079"/>
                  <a:gd name="connsiteX6" fmla="*/ 1860740 w 1973941"/>
                  <a:gd name="connsiteY6" fmla="*/ 143593 h 3283079"/>
                  <a:gd name="connsiteX7" fmla="*/ 1889040 w 1973941"/>
                  <a:gd name="connsiteY7" fmla="*/ 251488 h 3283079"/>
                  <a:gd name="connsiteX8" fmla="*/ 1913803 w 1973941"/>
                  <a:gd name="connsiteY8" fmla="*/ 361151 h 3283079"/>
                  <a:gd name="connsiteX9" fmla="*/ 1935028 w 1973941"/>
                  <a:gd name="connsiteY9" fmla="*/ 476121 h 3283079"/>
                  <a:gd name="connsiteX10" fmla="*/ 1952716 w 1973941"/>
                  <a:gd name="connsiteY10" fmla="*/ 592860 h 3283079"/>
                  <a:gd name="connsiteX11" fmla="*/ 1965097 w 1973941"/>
                  <a:gd name="connsiteY11" fmla="*/ 714904 h 3283079"/>
                  <a:gd name="connsiteX12" fmla="*/ 1973941 w 1973941"/>
                  <a:gd name="connsiteY12" fmla="*/ 835180 h 3283079"/>
                  <a:gd name="connsiteX13" fmla="*/ 1973941 w 1973941"/>
                  <a:gd name="connsiteY13" fmla="*/ 950150 h 3283079"/>
                  <a:gd name="connsiteX14" fmla="*/ 1968635 w 1973941"/>
                  <a:gd name="connsiteY14" fmla="*/ 1059814 h 3283079"/>
                  <a:gd name="connsiteX15" fmla="*/ 1958022 w 1973941"/>
                  <a:gd name="connsiteY15" fmla="*/ 1160633 h 3283079"/>
                  <a:gd name="connsiteX16" fmla="*/ 1942103 w 1973941"/>
                  <a:gd name="connsiteY16" fmla="*/ 1259684 h 3283079"/>
                  <a:gd name="connsiteX17" fmla="*/ 1922647 w 1973941"/>
                  <a:gd name="connsiteY17" fmla="*/ 1353429 h 3283079"/>
                  <a:gd name="connsiteX18" fmla="*/ 1899653 w 1973941"/>
                  <a:gd name="connsiteY18" fmla="*/ 1443636 h 3283079"/>
                  <a:gd name="connsiteX19" fmla="*/ 1876659 w 1973941"/>
                  <a:gd name="connsiteY19" fmla="*/ 1530305 h 3283079"/>
                  <a:gd name="connsiteX20" fmla="*/ 1848359 w 1973941"/>
                  <a:gd name="connsiteY20" fmla="*/ 1616974 h 3283079"/>
                  <a:gd name="connsiteX21" fmla="*/ 1823596 w 1973941"/>
                  <a:gd name="connsiteY21" fmla="*/ 1700106 h 3283079"/>
                  <a:gd name="connsiteX22" fmla="*/ 1797065 w 1973941"/>
                  <a:gd name="connsiteY22" fmla="*/ 1783238 h 3283079"/>
                  <a:gd name="connsiteX23" fmla="*/ 1772302 w 1973941"/>
                  <a:gd name="connsiteY23" fmla="*/ 1866370 h 3283079"/>
                  <a:gd name="connsiteX24" fmla="*/ 1749308 w 1973941"/>
                  <a:gd name="connsiteY24" fmla="*/ 1953040 h 3283079"/>
                  <a:gd name="connsiteX25" fmla="*/ 1728083 w 1973941"/>
                  <a:gd name="connsiteY25" fmla="*/ 2037941 h 3283079"/>
                  <a:gd name="connsiteX26" fmla="*/ 1713933 w 1973941"/>
                  <a:gd name="connsiteY26" fmla="*/ 2126379 h 3283079"/>
                  <a:gd name="connsiteX27" fmla="*/ 1701551 w 1973941"/>
                  <a:gd name="connsiteY27" fmla="*/ 2216586 h 3283079"/>
                  <a:gd name="connsiteX28" fmla="*/ 1694476 w 1973941"/>
                  <a:gd name="connsiteY28" fmla="*/ 2313868 h 3283079"/>
                  <a:gd name="connsiteX29" fmla="*/ 1692708 w 1973941"/>
                  <a:gd name="connsiteY29" fmla="*/ 2435913 h 3283079"/>
                  <a:gd name="connsiteX30" fmla="*/ 1694476 w 1973941"/>
                  <a:gd name="connsiteY30" fmla="*/ 2556189 h 3283079"/>
                  <a:gd name="connsiteX31" fmla="*/ 1699783 w 1973941"/>
                  <a:gd name="connsiteY31" fmla="*/ 2671158 h 3283079"/>
                  <a:gd name="connsiteX32" fmla="*/ 1705089 w 1973941"/>
                  <a:gd name="connsiteY32" fmla="*/ 2780822 h 3283079"/>
                  <a:gd name="connsiteX33" fmla="*/ 1713933 w 1973941"/>
                  <a:gd name="connsiteY33" fmla="*/ 2886948 h 3283079"/>
                  <a:gd name="connsiteX34" fmla="*/ 1724545 w 1973941"/>
                  <a:gd name="connsiteY34" fmla="*/ 2993074 h 3283079"/>
                  <a:gd name="connsiteX35" fmla="*/ 1735158 w 1973941"/>
                  <a:gd name="connsiteY35" fmla="*/ 3095662 h 3283079"/>
                  <a:gd name="connsiteX36" fmla="*/ 1743775 w 1973941"/>
                  <a:gd name="connsiteY36" fmla="*/ 3195616 h 3283079"/>
                  <a:gd name="connsiteX37" fmla="*/ 1602094 w 1973941"/>
                  <a:gd name="connsiteY37" fmla="*/ 3233872 h 3283079"/>
                  <a:gd name="connsiteX38" fmla="*/ 1112163 w 1973941"/>
                  <a:gd name="connsiteY38" fmla="*/ 3283079 h 3283079"/>
                  <a:gd name="connsiteX39" fmla="*/ 222108 w 1973941"/>
                  <a:gd name="connsiteY39" fmla="*/ 3099663 h 3283079"/>
                  <a:gd name="connsiteX40" fmla="*/ 173890 w 1973941"/>
                  <a:gd name="connsiteY40" fmla="*/ 3073268 h 3283079"/>
                  <a:gd name="connsiteX41" fmla="*/ 175108 w 1973941"/>
                  <a:gd name="connsiteY41" fmla="*/ 2980692 h 3283079"/>
                  <a:gd name="connsiteX42" fmla="*/ 173339 w 1973941"/>
                  <a:gd name="connsiteY42" fmla="*/ 2849804 h 3283079"/>
                  <a:gd name="connsiteX43" fmla="*/ 168033 w 1973941"/>
                  <a:gd name="connsiteY43" fmla="*/ 2720684 h 3283079"/>
                  <a:gd name="connsiteX44" fmla="*/ 160958 w 1973941"/>
                  <a:gd name="connsiteY44" fmla="*/ 2593333 h 3283079"/>
                  <a:gd name="connsiteX45" fmla="*/ 145039 w 1973941"/>
                  <a:gd name="connsiteY45" fmla="*/ 2469519 h 3283079"/>
                  <a:gd name="connsiteX46" fmla="*/ 127351 w 1973941"/>
                  <a:gd name="connsiteY46" fmla="*/ 2352781 h 3283079"/>
                  <a:gd name="connsiteX47" fmla="*/ 99051 w 1973941"/>
                  <a:gd name="connsiteY47" fmla="*/ 2198898 h 3283079"/>
                  <a:gd name="connsiteX48" fmla="*/ 72520 w 1973941"/>
                  <a:gd name="connsiteY48" fmla="*/ 2041478 h 3283079"/>
                  <a:gd name="connsiteX49" fmla="*/ 47757 w 1973941"/>
                  <a:gd name="connsiteY49" fmla="*/ 1885827 h 3283079"/>
                  <a:gd name="connsiteX50" fmla="*/ 30069 w 1973941"/>
                  <a:gd name="connsiteY50" fmla="*/ 1728407 h 3283079"/>
                  <a:gd name="connsiteX51" fmla="*/ 12382 w 1973941"/>
                  <a:gd name="connsiteY51" fmla="*/ 1574524 h 3283079"/>
                  <a:gd name="connsiteX52" fmla="*/ 3538 w 1973941"/>
                  <a:gd name="connsiteY52" fmla="*/ 1422410 h 3283079"/>
                  <a:gd name="connsiteX53" fmla="*/ 0 w 1973941"/>
                  <a:gd name="connsiteY53" fmla="*/ 1270297 h 3283079"/>
                  <a:gd name="connsiteX54" fmla="*/ 3538 w 1973941"/>
                  <a:gd name="connsiteY54" fmla="*/ 1121720 h 3283079"/>
                  <a:gd name="connsiteX55" fmla="*/ 14150 w 1973941"/>
                  <a:gd name="connsiteY55" fmla="*/ 974913 h 3283079"/>
                  <a:gd name="connsiteX56" fmla="*/ 35376 w 1973941"/>
                  <a:gd name="connsiteY56" fmla="*/ 833412 h 3283079"/>
                  <a:gd name="connsiteX57" fmla="*/ 67213 w 1973941"/>
                  <a:gd name="connsiteY57" fmla="*/ 672454 h 3283079"/>
                  <a:gd name="connsiteX58" fmla="*/ 106126 w 1973941"/>
                  <a:gd name="connsiteY58" fmla="*/ 518571 h 3283079"/>
                  <a:gd name="connsiteX59" fmla="*/ 146808 w 1973941"/>
                  <a:gd name="connsiteY59" fmla="*/ 371764 h 3283079"/>
                  <a:gd name="connsiteX60" fmla="*/ 194564 w 1973941"/>
                  <a:gd name="connsiteY60" fmla="*/ 233800 h 3283079"/>
                  <a:gd name="connsiteX61" fmla="*/ 244090 w 1973941"/>
                  <a:gd name="connsiteY61" fmla="*/ 104680 h 3283079"/>
                  <a:gd name="connsiteX62" fmla="*/ 291811 w 1973941"/>
                  <a:gd name="connsiteY62" fmla="*/ 0 h 328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73941" h="3283079">
                    <a:moveTo>
                      <a:pt x="291811" y="0"/>
                    </a:moveTo>
                    <a:lnTo>
                      <a:pt x="311504" y="8904"/>
                    </a:lnTo>
                    <a:cubicBezTo>
                      <a:pt x="529104" y="98245"/>
                      <a:pt x="808057" y="151899"/>
                      <a:pt x="1112163" y="151899"/>
                    </a:cubicBezTo>
                    <a:cubicBezTo>
                      <a:pt x="1372826" y="151899"/>
                      <a:pt x="1615008" y="112480"/>
                      <a:pt x="1815915" y="44956"/>
                    </a:cubicBezTo>
                    <a:lnTo>
                      <a:pt x="1830136" y="39666"/>
                    </a:lnTo>
                    <a:lnTo>
                      <a:pt x="1830671" y="41005"/>
                    </a:lnTo>
                    <a:lnTo>
                      <a:pt x="1860740" y="143593"/>
                    </a:lnTo>
                    <a:lnTo>
                      <a:pt x="1889040" y="251488"/>
                    </a:lnTo>
                    <a:lnTo>
                      <a:pt x="1913803" y="361151"/>
                    </a:lnTo>
                    <a:lnTo>
                      <a:pt x="1935028" y="476121"/>
                    </a:lnTo>
                    <a:lnTo>
                      <a:pt x="1952716" y="592860"/>
                    </a:lnTo>
                    <a:lnTo>
                      <a:pt x="1965097" y="714904"/>
                    </a:lnTo>
                    <a:lnTo>
                      <a:pt x="1973941" y="835180"/>
                    </a:lnTo>
                    <a:lnTo>
                      <a:pt x="1973941" y="950150"/>
                    </a:lnTo>
                    <a:lnTo>
                      <a:pt x="1968635" y="1059814"/>
                    </a:lnTo>
                    <a:lnTo>
                      <a:pt x="1958022" y="1160633"/>
                    </a:lnTo>
                    <a:lnTo>
                      <a:pt x="1942103" y="1259684"/>
                    </a:lnTo>
                    <a:lnTo>
                      <a:pt x="1922647" y="1353429"/>
                    </a:lnTo>
                    <a:lnTo>
                      <a:pt x="1899653" y="1443636"/>
                    </a:lnTo>
                    <a:lnTo>
                      <a:pt x="1876659" y="1530305"/>
                    </a:lnTo>
                    <a:lnTo>
                      <a:pt x="1848359" y="1616974"/>
                    </a:lnTo>
                    <a:lnTo>
                      <a:pt x="1823596" y="1700106"/>
                    </a:lnTo>
                    <a:lnTo>
                      <a:pt x="1797065" y="1783238"/>
                    </a:lnTo>
                    <a:lnTo>
                      <a:pt x="1772302" y="1866370"/>
                    </a:lnTo>
                    <a:lnTo>
                      <a:pt x="1749308" y="1953040"/>
                    </a:lnTo>
                    <a:lnTo>
                      <a:pt x="1728083" y="2037941"/>
                    </a:lnTo>
                    <a:lnTo>
                      <a:pt x="1713933" y="2126379"/>
                    </a:lnTo>
                    <a:lnTo>
                      <a:pt x="1701551" y="2216586"/>
                    </a:lnTo>
                    <a:lnTo>
                      <a:pt x="1694476" y="2313868"/>
                    </a:lnTo>
                    <a:lnTo>
                      <a:pt x="1692708" y="2435913"/>
                    </a:lnTo>
                    <a:lnTo>
                      <a:pt x="1694476" y="2556189"/>
                    </a:lnTo>
                    <a:lnTo>
                      <a:pt x="1699783" y="2671158"/>
                    </a:lnTo>
                    <a:lnTo>
                      <a:pt x="1705089" y="2780822"/>
                    </a:lnTo>
                    <a:lnTo>
                      <a:pt x="1713933" y="2886948"/>
                    </a:lnTo>
                    <a:lnTo>
                      <a:pt x="1724545" y="2993074"/>
                    </a:lnTo>
                    <a:lnTo>
                      <a:pt x="1735158" y="3095662"/>
                    </a:lnTo>
                    <a:lnTo>
                      <a:pt x="1743775" y="3195616"/>
                    </a:lnTo>
                    <a:lnTo>
                      <a:pt x="1602094" y="3233872"/>
                    </a:lnTo>
                    <a:cubicBezTo>
                      <a:pt x="1451500" y="3265560"/>
                      <a:pt x="1285938" y="3283079"/>
                      <a:pt x="1112163" y="3283079"/>
                    </a:cubicBezTo>
                    <a:cubicBezTo>
                      <a:pt x="764613" y="3283079"/>
                      <a:pt x="449917" y="3213000"/>
                      <a:pt x="222108" y="3099663"/>
                    </a:cubicBezTo>
                    <a:lnTo>
                      <a:pt x="173890" y="3073268"/>
                    </a:lnTo>
                    <a:lnTo>
                      <a:pt x="175108" y="2980692"/>
                    </a:lnTo>
                    <a:lnTo>
                      <a:pt x="173339" y="2849804"/>
                    </a:lnTo>
                    <a:lnTo>
                      <a:pt x="168033" y="2720684"/>
                    </a:lnTo>
                    <a:lnTo>
                      <a:pt x="160958" y="2593333"/>
                    </a:lnTo>
                    <a:lnTo>
                      <a:pt x="145039" y="2469519"/>
                    </a:lnTo>
                    <a:lnTo>
                      <a:pt x="127351" y="2352781"/>
                    </a:lnTo>
                    <a:lnTo>
                      <a:pt x="99051" y="2198898"/>
                    </a:lnTo>
                    <a:lnTo>
                      <a:pt x="72520" y="2041478"/>
                    </a:lnTo>
                    <a:lnTo>
                      <a:pt x="47757" y="1885827"/>
                    </a:lnTo>
                    <a:lnTo>
                      <a:pt x="30069" y="1728407"/>
                    </a:lnTo>
                    <a:lnTo>
                      <a:pt x="12382" y="1574524"/>
                    </a:lnTo>
                    <a:lnTo>
                      <a:pt x="3538" y="1422410"/>
                    </a:lnTo>
                    <a:lnTo>
                      <a:pt x="0" y="1270297"/>
                    </a:lnTo>
                    <a:lnTo>
                      <a:pt x="3538" y="1121720"/>
                    </a:lnTo>
                    <a:lnTo>
                      <a:pt x="14150" y="974913"/>
                    </a:lnTo>
                    <a:lnTo>
                      <a:pt x="35376" y="833412"/>
                    </a:lnTo>
                    <a:lnTo>
                      <a:pt x="67213" y="672454"/>
                    </a:lnTo>
                    <a:lnTo>
                      <a:pt x="106126" y="518571"/>
                    </a:lnTo>
                    <a:lnTo>
                      <a:pt x="146808" y="371764"/>
                    </a:lnTo>
                    <a:lnTo>
                      <a:pt x="194564" y="233800"/>
                    </a:lnTo>
                    <a:lnTo>
                      <a:pt x="244090" y="104680"/>
                    </a:lnTo>
                    <a:lnTo>
                      <a:pt x="291811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자유형 96">
                <a:extLst>
                  <a:ext uri="{FF2B5EF4-FFF2-40B4-BE49-F238E27FC236}">
                    <a16:creationId xmlns:a16="http://schemas.microsoft.com/office/drawing/2014/main" id="{CF4598EA-0BEC-7AFD-B3AD-4BD3A4A08E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615938" y="6058169"/>
                <a:ext cx="1590119" cy="799831"/>
              </a:xfrm>
              <a:custGeom>
                <a:avLst/>
                <a:gdLst>
                  <a:gd name="connsiteX0" fmla="*/ 2320 w 1590119"/>
                  <a:gd name="connsiteY0" fmla="*/ 0 h 799831"/>
                  <a:gd name="connsiteX1" fmla="*/ 1769 w 1590119"/>
                  <a:gd name="connsiteY1" fmla="*/ 41850 h 799831"/>
                  <a:gd name="connsiteX2" fmla="*/ 1769 w 1590119"/>
                  <a:gd name="connsiteY2" fmla="*/ 174508 h 799831"/>
                  <a:gd name="connsiteX3" fmla="*/ 0 w 1590119"/>
                  <a:gd name="connsiteY3" fmla="*/ 307165 h 799831"/>
                  <a:gd name="connsiteX4" fmla="*/ 0 w 1590119"/>
                  <a:gd name="connsiteY4" fmla="*/ 438054 h 799831"/>
                  <a:gd name="connsiteX5" fmla="*/ 0 w 1590119"/>
                  <a:gd name="connsiteY5" fmla="*/ 568942 h 799831"/>
                  <a:gd name="connsiteX6" fmla="*/ 3538 w 1590119"/>
                  <a:gd name="connsiteY6" fmla="*/ 694525 h 799831"/>
                  <a:gd name="connsiteX7" fmla="*/ 11060 w 1590119"/>
                  <a:gd name="connsiteY7" fmla="*/ 799831 h 799831"/>
                  <a:gd name="connsiteX8" fmla="*/ 1571281 w 1590119"/>
                  <a:gd name="connsiteY8" fmla="*/ 799831 h 799831"/>
                  <a:gd name="connsiteX9" fmla="*/ 1575969 w 1590119"/>
                  <a:gd name="connsiteY9" fmla="*/ 761738 h 799831"/>
                  <a:gd name="connsiteX10" fmla="*/ 1586582 w 1590119"/>
                  <a:gd name="connsiteY10" fmla="*/ 648537 h 799831"/>
                  <a:gd name="connsiteX11" fmla="*/ 1590119 w 1590119"/>
                  <a:gd name="connsiteY11" fmla="*/ 540642 h 799831"/>
                  <a:gd name="connsiteX12" fmla="*/ 1590119 w 1590119"/>
                  <a:gd name="connsiteY12" fmla="*/ 434516 h 799831"/>
                  <a:gd name="connsiteX13" fmla="*/ 1586582 w 1590119"/>
                  <a:gd name="connsiteY13" fmla="*/ 331928 h 799831"/>
                  <a:gd name="connsiteX14" fmla="*/ 1579507 w 1590119"/>
                  <a:gd name="connsiteY14" fmla="*/ 227571 h 799831"/>
                  <a:gd name="connsiteX15" fmla="*/ 1572432 w 1590119"/>
                  <a:gd name="connsiteY15" fmla="*/ 124982 h 799831"/>
                  <a:gd name="connsiteX16" fmla="*/ 1572205 w 1590119"/>
                  <a:gd name="connsiteY16" fmla="*/ 122348 h 799831"/>
                  <a:gd name="connsiteX17" fmla="*/ 1430524 w 1590119"/>
                  <a:gd name="connsiteY17" fmla="*/ 160604 h 799831"/>
                  <a:gd name="connsiteX18" fmla="*/ 940593 w 1590119"/>
                  <a:gd name="connsiteY18" fmla="*/ 209811 h 799831"/>
                  <a:gd name="connsiteX19" fmla="*/ 50538 w 1590119"/>
                  <a:gd name="connsiteY19" fmla="*/ 26395 h 79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90119" h="799831">
                    <a:moveTo>
                      <a:pt x="2320" y="0"/>
                    </a:moveTo>
                    <a:lnTo>
                      <a:pt x="1769" y="41850"/>
                    </a:lnTo>
                    <a:lnTo>
                      <a:pt x="1769" y="174508"/>
                    </a:lnTo>
                    <a:lnTo>
                      <a:pt x="0" y="307165"/>
                    </a:lnTo>
                    <a:lnTo>
                      <a:pt x="0" y="438054"/>
                    </a:lnTo>
                    <a:lnTo>
                      <a:pt x="0" y="568942"/>
                    </a:lnTo>
                    <a:lnTo>
                      <a:pt x="3538" y="694525"/>
                    </a:lnTo>
                    <a:lnTo>
                      <a:pt x="11060" y="799831"/>
                    </a:lnTo>
                    <a:lnTo>
                      <a:pt x="1571281" y="799831"/>
                    </a:lnTo>
                    <a:lnTo>
                      <a:pt x="1575969" y="761738"/>
                    </a:lnTo>
                    <a:lnTo>
                      <a:pt x="1586582" y="648537"/>
                    </a:lnTo>
                    <a:lnTo>
                      <a:pt x="1590119" y="540642"/>
                    </a:lnTo>
                    <a:lnTo>
                      <a:pt x="1590119" y="434516"/>
                    </a:lnTo>
                    <a:lnTo>
                      <a:pt x="1586582" y="331928"/>
                    </a:lnTo>
                    <a:lnTo>
                      <a:pt x="1579507" y="227571"/>
                    </a:lnTo>
                    <a:lnTo>
                      <a:pt x="1572432" y="124982"/>
                    </a:lnTo>
                    <a:lnTo>
                      <a:pt x="1572205" y="122348"/>
                    </a:lnTo>
                    <a:lnTo>
                      <a:pt x="1430524" y="160604"/>
                    </a:lnTo>
                    <a:cubicBezTo>
                      <a:pt x="1279930" y="192292"/>
                      <a:pt x="1114368" y="209811"/>
                      <a:pt x="940593" y="209811"/>
                    </a:cubicBezTo>
                    <a:cubicBezTo>
                      <a:pt x="593043" y="209811"/>
                      <a:pt x="278347" y="139732"/>
                      <a:pt x="50538" y="26395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자유형 51">
                <a:extLst>
                  <a:ext uri="{FF2B5EF4-FFF2-40B4-BE49-F238E27FC236}">
                    <a16:creationId xmlns:a16="http://schemas.microsoft.com/office/drawing/2014/main" id="{6F0A4587-47DF-A55C-5E4D-3C49C7365E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47491" y="2344424"/>
                <a:ext cx="1538325" cy="804250"/>
              </a:xfrm>
              <a:custGeom>
                <a:avLst/>
                <a:gdLst>
                  <a:gd name="connsiteX0" fmla="*/ 827817 w 1538325"/>
                  <a:gd name="connsiteY0" fmla="*/ 0 h 804250"/>
                  <a:gd name="connsiteX1" fmla="*/ 912718 w 1538325"/>
                  <a:gd name="connsiteY1" fmla="*/ 10613 h 804250"/>
                  <a:gd name="connsiteX2" fmla="*/ 990543 w 1538325"/>
                  <a:gd name="connsiteY2" fmla="*/ 31838 h 804250"/>
                  <a:gd name="connsiteX3" fmla="*/ 1063063 w 1538325"/>
                  <a:gd name="connsiteY3" fmla="*/ 60138 h 804250"/>
                  <a:gd name="connsiteX4" fmla="*/ 1133813 w 1538325"/>
                  <a:gd name="connsiteY4" fmla="*/ 100820 h 804250"/>
                  <a:gd name="connsiteX5" fmla="*/ 1199258 w 1538325"/>
                  <a:gd name="connsiteY5" fmla="*/ 148576 h 804250"/>
                  <a:gd name="connsiteX6" fmla="*/ 1259396 w 1538325"/>
                  <a:gd name="connsiteY6" fmla="*/ 205177 h 804250"/>
                  <a:gd name="connsiteX7" fmla="*/ 1315996 w 1538325"/>
                  <a:gd name="connsiteY7" fmla="*/ 268852 h 804250"/>
                  <a:gd name="connsiteX8" fmla="*/ 1369059 w 1538325"/>
                  <a:gd name="connsiteY8" fmla="*/ 339603 h 804250"/>
                  <a:gd name="connsiteX9" fmla="*/ 1415047 w 1538325"/>
                  <a:gd name="connsiteY9" fmla="*/ 419197 h 804250"/>
                  <a:gd name="connsiteX10" fmla="*/ 1459266 w 1538325"/>
                  <a:gd name="connsiteY10" fmla="*/ 505867 h 804250"/>
                  <a:gd name="connsiteX11" fmla="*/ 1499947 w 1538325"/>
                  <a:gd name="connsiteY11" fmla="*/ 596074 h 804250"/>
                  <a:gd name="connsiteX12" fmla="*/ 1538325 w 1538325"/>
                  <a:gd name="connsiteY12" fmla="*/ 692017 h 804250"/>
                  <a:gd name="connsiteX13" fmla="*/ 1524104 w 1538325"/>
                  <a:gd name="connsiteY13" fmla="*/ 697307 h 804250"/>
                  <a:gd name="connsiteX14" fmla="*/ 820352 w 1538325"/>
                  <a:gd name="connsiteY14" fmla="*/ 804250 h 804250"/>
                  <a:gd name="connsiteX15" fmla="*/ 19693 w 1538325"/>
                  <a:gd name="connsiteY15" fmla="*/ 661255 h 804250"/>
                  <a:gd name="connsiteX16" fmla="*/ 0 w 1538325"/>
                  <a:gd name="connsiteY16" fmla="*/ 652351 h 804250"/>
                  <a:gd name="connsiteX17" fmla="*/ 7110 w 1538325"/>
                  <a:gd name="connsiteY17" fmla="*/ 636755 h 804250"/>
                  <a:gd name="connsiteX18" fmla="*/ 67248 w 1538325"/>
                  <a:gd name="connsiteY18" fmla="*/ 525323 h 804250"/>
                  <a:gd name="connsiteX19" fmla="*/ 129155 w 1538325"/>
                  <a:gd name="connsiteY19" fmla="*/ 424504 h 804250"/>
                  <a:gd name="connsiteX20" fmla="*/ 194599 w 1538325"/>
                  <a:gd name="connsiteY20" fmla="*/ 332528 h 804250"/>
                  <a:gd name="connsiteX21" fmla="*/ 261812 w 1538325"/>
                  <a:gd name="connsiteY21" fmla="*/ 251165 h 804250"/>
                  <a:gd name="connsiteX22" fmla="*/ 336101 w 1538325"/>
                  <a:gd name="connsiteY22" fmla="*/ 178645 h 804250"/>
                  <a:gd name="connsiteX23" fmla="*/ 410389 w 1538325"/>
                  <a:gd name="connsiteY23" fmla="*/ 118507 h 804250"/>
                  <a:gd name="connsiteX24" fmla="*/ 488214 w 1538325"/>
                  <a:gd name="connsiteY24" fmla="*/ 72519 h 804250"/>
                  <a:gd name="connsiteX25" fmla="*/ 566040 w 1538325"/>
                  <a:gd name="connsiteY25" fmla="*/ 37144 h 804250"/>
                  <a:gd name="connsiteX26" fmla="*/ 649172 w 1538325"/>
                  <a:gd name="connsiteY26" fmla="*/ 14150 h 804250"/>
                  <a:gd name="connsiteX27" fmla="*/ 741148 w 1538325"/>
                  <a:gd name="connsiteY27" fmla="*/ 1769 h 804250"/>
                  <a:gd name="connsiteX28" fmla="*/ 827817 w 1538325"/>
                  <a:gd name="connsiteY28" fmla="*/ 0 h 80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8325" h="804250">
                    <a:moveTo>
                      <a:pt x="827817" y="0"/>
                    </a:moveTo>
                    <a:lnTo>
                      <a:pt x="912718" y="10613"/>
                    </a:lnTo>
                    <a:lnTo>
                      <a:pt x="990543" y="31838"/>
                    </a:lnTo>
                    <a:lnTo>
                      <a:pt x="1063063" y="60138"/>
                    </a:lnTo>
                    <a:lnTo>
                      <a:pt x="1133813" y="100820"/>
                    </a:lnTo>
                    <a:lnTo>
                      <a:pt x="1199258" y="148576"/>
                    </a:lnTo>
                    <a:lnTo>
                      <a:pt x="1259396" y="205177"/>
                    </a:lnTo>
                    <a:lnTo>
                      <a:pt x="1315996" y="268852"/>
                    </a:lnTo>
                    <a:lnTo>
                      <a:pt x="1369059" y="339603"/>
                    </a:lnTo>
                    <a:lnTo>
                      <a:pt x="1415047" y="419197"/>
                    </a:lnTo>
                    <a:lnTo>
                      <a:pt x="1459266" y="505867"/>
                    </a:lnTo>
                    <a:lnTo>
                      <a:pt x="1499947" y="596074"/>
                    </a:lnTo>
                    <a:lnTo>
                      <a:pt x="1538325" y="692017"/>
                    </a:lnTo>
                    <a:lnTo>
                      <a:pt x="1524104" y="697307"/>
                    </a:lnTo>
                    <a:cubicBezTo>
                      <a:pt x="1323197" y="764831"/>
                      <a:pt x="1081015" y="804250"/>
                      <a:pt x="820352" y="804250"/>
                    </a:cubicBezTo>
                    <a:cubicBezTo>
                      <a:pt x="516246" y="804250"/>
                      <a:pt x="237293" y="750596"/>
                      <a:pt x="19693" y="661255"/>
                    </a:cubicBezTo>
                    <a:lnTo>
                      <a:pt x="0" y="652351"/>
                    </a:lnTo>
                    <a:lnTo>
                      <a:pt x="7110" y="636755"/>
                    </a:lnTo>
                    <a:lnTo>
                      <a:pt x="67248" y="525323"/>
                    </a:lnTo>
                    <a:lnTo>
                      <a:pt x="129155" y="424504"/>
                    </a:lnTo>
                    <a:lnTo>
                      <a:pt x="194599" y="332528"/>
                    </a:lnTo>
                    <a:lnTo>
                      <a:pt x="261812" y="251165"/>
                    </a:lnTo>
                    <a:lnTo>
                      <a:pt x="336101" y="178645"/>
                    </a:lnTo>
                    <a:lnTo>
                      <a:pt x="410389" y="118507"/>
                    </a:lnTo>
                    <a:lnTo>
                      <a:pt x="488214" y="72519"/>
                    </a:lnTo>
                    <a:lnTo>
                      <a:pt x="566040" y="37144"/>
                    </a:lnTo>
                    <a:lnTo>
                      <a:pt x="649172" y="14150"/>
                    </a:lnTo>
                    <a:lnTo>
                      <a:pt x="741148" y="1769"/>
                    </a:lnTo>
                    <a:lnTo>
                      <a:pt x="8278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자유형 52">
                <a:extLst>
                  <a:ext uri="{FF2B5EF4-FFF2-40B4-BE49-F238E27FC236}">
                    <a16:creationId xmlns:a16="http://schemas.microsoft.com/office/drawing/2014/main" id="{1131BE56-F785-3B8D-B6EF-D0ADD43859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37942" y="2996776"/>
                <a:ext cx="1563114" cy="187857"/>
              </a:xfrm>
              <a:custGeom>
                <a:avLst/>
                <a:gdLst>
                  <a:gd name="connsiteX0" fmla="*/ 15632 w 1563114"/>
                  <a:gd name="connsiteY0" fmla="*/ 0 h 187857"/>
                  <a:gd name="connsiteX1" fmla="*/ 35325 w 1563114"/>
                  <a:gd name="connsiteY1" fmla="*/ 8904 h 187857"/>
                  <a:gd name="connsiteX2" fmla="*/ 835984 w 1563114"/>
                  <a:gd name="connsiteY2" fmla="*/ 151899 h 187857"/>
                  <a:gd name="connsiteX3" fmla="*/ 1539736 w 1563114"/>
                  <a:gd name="connsiteY3" fmla="*/ 44956 h 187857"/>
                  <a:gd name="connsiteX4" fmla="*/ 1553957 w 1563114"/>
                  <a:gd name="connsiteY4" fmla="*/ 39666 h 187857"/>
                  <a:gd name="connsiteX5" fmla="*/ 1554492 w 1563114"/>
                  <a:gd name="connsiteY5" fmla="*/ 41005 h 187857"/>
                  <a:gd name="connsiteX6" fmla="*/ 1563114 w 1563114"/>
                  <a:gd name="connsiteY6" fmla="*/ 70420 h 187857"/>
                  <a:gd name="connsiteX7" fmla="*/ 1537177 w 1563114"/>
                  <a:gd name="connsiteY7" fmla="*/ 80069 h 187857"/>
                  <a:gd name="connsiteX8" fmla="*/ 827865 w 1563114"/>
                  <a:gd name="connsiteY8" fmla="*/ 187857 h 187857"/>
                  <a:gd name="connsiteX9" fmla="*/ 20880 w 1563114"/>
                  <a:gd name="connsiteY9" fmla="*/ 43733 h 187857"/>
                  <a:gd name="connsiteX10" fmla="*/ 0 w 1563114"/>
                  <a:gd name="connsiteY10" fmla="*/ 34292 h 18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3114" h="187857">
                    <a:moveTo>
                      <a:pt x="15632" y="0"/>
                    </a:moveTo>
                    <a:lnTo>
                      <a:pt x="35325" y="8904"/>
                    </a:lnTo>
                    <a:cubicBezTo>
                      <a:pt x="252925" y="98245"/>
                      <a:pt x="531878" y="151899"/>
                      <a:pt x="835984" y="151899"/>
                    </a:cubicBezTo>
                    <a:cubicBezTo>
                      <a:pt x="1096647" y="151899"/>
                      <a:pt x="1338829" y="112480"/>
                      <a:pt x="1539736" y="44956"/>
                    </a:cubicBezTo>
                    <a:lnTo>
                      <a:pt x="1553957" y="39666"/>
                    </a:lnTo>
                    <a:lnTo>
                      <a:pt x="1554492" y="41005"/>
                    </a:lnTo>
                    <a:lnTo>
                      <a:pt x="1563114" y="70420"/>
                    </a:lnTo>
                    <a:lnTo>
                      <a:pt x="1537177" y="80069"/>
                    </a:lnTo>
                    <a:cubicBezTo>
                      <a:pt x="1334683" y="148127"/>
                      <a:pt x="1090587" y="187857"/>
                      <a:pt x="827865" y="187857"/>
                    </a:cubicBezTo>
                    <a:cubicBezTo>
                      <a:pt x="521356" y="187857"/>
                      <a:pt x="240199" y="133780"/>
                      <a:pt x="20880" y="43733"/>
                    </a:cubicBezTo>
                    <a:lnTo>
                      <a:pt x="0" y="342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248D387-0547-FE03-30F3-C26D167A5BF4}"/>
                  </a:ext>
                </a:extLst>
              </p:cNvPr>
              <p:cNvSpPr/>
              <p:nvPr/>
            </p:nvSpPr>
            <p:spPr>
              <a:xfrm flipH="1">
                <a:off x="9693786" y="358842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69A44D91-188C-3E2F-8E2B-B2C45E991585}"/>
                  </a:ext>
                </a:extLst>
              </p:cNvPr>
              <p:cNvSpPr/>
              <p:nvPr/>
            </p:nvSpPr>
            <p:spPr>
              <a:xfrm flipH="1">
                <a:off x="8848471" y="3643101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47543CDF-05B8-2EFC-7A52-AECEDEDEE499}"/>
                  </a:ext>
                </a:extLst>
              </p:cNvPr>
              <p:cNvSpPr/>
              <p:nvPr/>
            </p:nvSpPr>
            <p:spPr>
              <a:xfrm flipH="1">
                <a:off x="9801736" y="390865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7507B1F-485B-F103-EE21-305A478110F8}"/>
                  </a:ext>
                </a:extLst>
              </p:cNvPr>
              <p:cNvSpPr/>
              <p:nvPr/>
            </p:nvSpPr>
            <p:spPr>
              <a:xfrm flipH="1">
                <a:off x="8832596" y="3944279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30D58ED-760D-8811-2FBF-6D07856F9CFE}"/>
                  </a:ext>
                </a:extLst>
              </p:cNvPr>
              <p:cNvSpPr/>
              <p:nvPr/>
            </p:nvSpPr>
            <p:spPr>
              <a:xfrm flipH="1">
                <a:off x="9842081" y="42304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FA78B42-1B11-4AE1-8354-180DF5C0BAC8}"/>
                  </a:ext>
                </a:extLst>
              </p:cNvPr>
              <p:cNvSpPr/>
              <p:nvPr/>
            </p:nvSpPr>
            <p:spPr>
              <a:xfrm flipH="1">
                <a:off x="8858337" y="4270718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1EF9BF6-14C0-5491-6C5F-B33D400DBDF2}"/>
                  </a:ext>
                </a:extLst>
              </p:cNvPr>
              <p:cNvSpPr/>
              <p:nvPr/>
            </p:nvSpPr>
            <p:spPr>
              <a:xfrm flipH="1">
                <a:off x="9850039" y="45803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A34B53A-7209-4C1D-E36B-06BF880DE154}"/>
                  </a:ext>
                </a:extLst>
              </p:cNvPr>
              <p:cNvSpPr/>
              <p:nvPr/>
            </p:nvSpPr>
            <p:spPr>
              <a:xfrm flipH="1">
                <a:off x="8922791" y="4604287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 94">
                <a:extLst>
                  <a:ext uri="{FF2B5EF4-FFF2-40B4-BE49-F238E27FC236}">
                    <a16:creationId xmlns:a16="http://schemas.microsoft.com/office/drawing/2014/main" id="{818DA11C-B1AC-3718-879F-7EEB94866233}"/>
                  </a:ext>
                </a:extLst>
              </p:cNvPr>
              <p:cNvSpPr/>
              <p:nvPr/>
            </p:nvSpPr>
            <p:spPr>
              <a:xfrm flipH="1">
                <a:off x="8778536" y="5769017"/>
                <a:ext cx="1325211" cy="1088983"/>
              </a:xfrm>
              <a:custGeom>
                <a:avLst/>
                <a:gdLst>
                  <a:gd name="connsiteX0" fmla="*/ 519203 w 1325211"/>
                  <a:gd name="connsiteY0" fmla="*/ 930 h 1088983"/>
                  <a:gd name="connsiteX1" fmla="*/ 681 w 1325211"/>
                  <a:gd name="connsiteY1" fmla="*/ 971218 h 1088983"/>
                  <a:gd name="connsiteX2" fmla="*/ 7049 w 1325211"/>
                  <a:gd name="connsiteY2" fmla="*/ 1088983 h 1088983"/>
                  <a:gd name="connsiteX3" fmla="*/ 1325211 w 1325211"/>
                  <a:gd name="connsiteY3" fmla="*/ 1088983 h 1088983"/>
                  <a:gd name="connsiteX4" fmla="*/ 1324278 w 1325211"/>
                  <a:gd name="connsiteY4" fmla="*/ 981684 h 1088983"/>
                  <a:gd name="connsiteX5" fmla="*/ 519203 w 1325211"/>
                  <a:gd name="connsiteY5" fmla="*/ 930 h 10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211" h="1088983">
                    <a:moveTo>
                      <a:pt x="519203" y="930"/>
                    </a:moveTo>
                    <a:cubicBezTo>
                      <a:pt x="105663" y="-24073"/>
                      <a:pt x="-10150" y="458810"/>
                      <a:pt x="681" y="971218"/>
                    </a:cubicBezTo>
                    <a:lnTo>
                      <a:pt x="7049" y="1088983"/>
                    </a:lnTo>
                    <a:lnTo>
                      <a:pt x="1325211" y="1088983"/>
                    </a:lnTo>
                    <a:lnTo>
                      <a:pt x="1324278" y="981684"/>
                    </a:lnTo>
                    <a:cubicBezTo>
                      <a:pt x="1292528" y="-182271"/>
                      <a:pt x="991820" y="29505"/>
                      <a:pt x="519203" y="9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ffectLst>
                <a:innerShdw blurRad="508000" dist="5461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50D7F897-0FC7-BBA2-ABBD-63C26D611A6D}"/>
                  </a:ext>
                </a:extLst>
              </p:cNvPr>
              <p:cNvSpPr/>
              <p:nvPr/>
            </p:nvSpPr>
            <p:spPr>
              <a:xfrm flipH="1">
                <a:off x="9823448" y="49164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901F7B14-18C8-F085-5963-155ED9F3C764}"/>
                  </a:ext>
                </a:extLst>
              </p:cNvPr>
              <p:cNvSpPr/>
              <p:nvPr/>
            </p:nvSpPr>
            <p:spPr>
              <a:xfrm flipH="1">
                <a:off x="8975812" y="49469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5E3C8592-14FE-E795-49E2-0E03CE7360A6}"/>
                  </a:ext>
                </a:extLst>
              </p:cNvPr>
              <p:cNvSpPr/>
              <p:nvPr/>
            </p:nvSpPr>
            <p:spPr>
              <a:xfrm flipH="1">
                <a:off x="9065878" y="528920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2E1D4BA-3156-B914-B896-60F20CAAD657}"/>
                  </a:ext>
                </a:extLst>
              </p:cNvPr>
              <p:cNvSpPr/>
              <p:nvPr/>
            </p:nvSpPr>
            <p:spPr>
              <a:xfrm flipH="1">
                <a:off x="9761139" y="528476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 66">
                <a:extLst>
                  <a:ext uri="{FF2B5EF4-FFF2-40B4-BE49-F238E27FC236}">
                    <a16:creationId xmlns:a16="http://schemas.microsoft.com/office/drawing/2014/main" id="{43374B83-5DB4-C5A1-7B88-609298D2CE57}"/>
                  </a:ext>
                </a:extLst>
              </p:cNvPr>
              <p:cNvSpPr/>
              <p:nvPr/>
            </p:nvSpPr>
            <p:spPr>
              <a:xfrm flipH="1">
                <a:off x="8939864" y="3679326"/>
                <a:ext cx="2572272" cy="1972920"/>
              </a:xfrm>
              <a:custGeom>
                <a:avLst/>
                <a:gdLst>
                  <a:gd name="connsiteX0" fmla="*/ 1743075 w 2572272"/>
                  <a:gd name="connsiteY0" fmla="*/ 992 h 1972920"/>
                  <a:gd name="connsiteX1" fmla="*/ 2571750 w 2572272"/>
                  <a:gd name="connsiteY1" fmla="*/ 48617 h 1972920"/>
                  <a:gd name="connsiteX2" fmla="*/ 1638300 w 2572272"/>
                  <a:gd name="connsiteY2" fmla="*/ 315317 h 1972920"/>
                  <a:gd name="connsiteX3" fmla="*/ 2552700 w 2572272"/>
                  <a:gd name="connsiteY3" fmla="*/ 658217 h 1972920"/>
                  <a:gd name="connsiteX4" fmla="*/ 1571625 w 2572272"/>
                  <a:gd name="connsiteY4" fmla="*/ 963017 h 1972920"/>
                  <a:gd name="connsiteX5" fmla="*/ 2447925 w 2572272"/>
                  <a:gd name="connsiteY5" fmla="*/ 1334492 h 1972920"/>
                  <a:gd name="connsiteX6" fmla="*/ 1657350 w 2572272"/>
                  <a:gd name="connsiteY6" fmla="*/ 1658342 h 1972920"/>
                  <a:gd name="connsiteX7" fmla="*/ 1028700 w 2572272"/>
                  <a:gd name="connsiteY7" fmla="*/ 1667867 h 1972920"/>
                  <a:gd name="connsiteX8" fmla="*/ 695325 w 2572272"/>
                  <a:gd name="connsiteY8" fmla="*/ 1972667 h 1972920"/>
                  <a:gd name="connsiteX9" fmla="*/ 0 w 2572272"/>
                  <a:gd name="connsiteY9" fmla="*/ 1610717 h 1972920"/>
                  <a:gd name="connsiteX10" fmla="*/ 0 w 2572272"/>
                  <a:gd name="connsiteY10" fmla="*/ 1610717 h 197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2272" h="1972920">
                    <a:moveTo>
                      <a:pt x="1743075" y="992"/>
                    </a:moveTo>
                    <a:cubicBezTo>
                      <a:pt x="2166143" y="-1389"/>
                      <a:pt x="2589212" y="-3770"/>
                      <a:pt x="2571750" y="48617"/>
                    </a:cubicBezTo>
                    <a:cubicBezTo>
                      <a:pt x="2554288" y="101004"/>
                      <a:pt x="1641475" y="213717"/>
                      <a:pt x="1638300" y="315317"/>
                    </a:cubicBezTo>
                    <a:cubicBezTo>
                      <a:pt x="1635125" y="416917"/>
                      <a:pt x="2563813" y="550267"/>
                      <a:pt x="2552700" y="658217"/>
                    </a:cubicBezTo>
                    <a:cubicBezTo>
                      <a:pt x="2541588" y="766167"/>
                      <a:pt x="1589087" y="850305"/>
                      <a:pt x="1571625" y="963017"/>
                    </a:cubicBezTo>
                    <a:cubicBezTo>
                      <a:pt x="1554162" y="1075730"/>
                      <a:pt x="2433638" y="1218605"/>
                      <a:pt x="2447925" y="1334492"/>
                    </a:cubicBezTo>
                    <a:cubicBezTo>
                      <a:pt x="2462213" y="1450380"/>
                      <a:pt x="1893887" y="1602780"/>
                      <a:pt x="1657350" y="1658342"/>
                    </a:cubicBezTo>
                    <a:cubicBezTo>
                      <a:pt x="1420813" y="1713904"/>
                      <a:pt x="1189037" y="1615480"/>
                      <a:pt x="1028700" y="1667867"/>
                    </a:cubicBezTo>
                    <a:cubicBezTo>
                      <a:pt x="868362" y="1720255"/>
                      <a:pt x="866775" y="1982192"/>
                      <a:pt x="695325" y="1972667"/>
                    </a:cubicBezTo>
                    <a:cubicBezTo>
                      <a:pt x="523875" y="1963142"/>
                      <a:pt x="0" y="1610717"/>
                      <a:pt x="0" y="1610717"/>
                    </a:cubicBezTo>
                    <a:lnTo>
                      <a:pt x="0" y="1610717"/>
                    </a:lnTo>
                  </a:path>
                </a:pathLst>
              </a:custGeom>
              <a:noFill/>
              <a:ln w="76200" cap="rnd">
                <a:solidFill>
                  <a:schemeClr val="bg1">
                    <a:lumMod val="95000"/>
                  </a:schemeClr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 67">
                <a:extLst>
                  <a:ext uri="{FF2B5EF4-FFF2-40B4-BE49-F238E27FC236}">
                    <a16:creationId xmlns:a16="http://schemas.microsoft.com/office/drawing/2014/main" id="{A15EBE11-70DE-7A83-C773-3B7A06F2C33E}"/>
                  </a:ext>
                </a:extLst>
              </p:cNvPr>
              <p:cNvSpPr/>
              <p:nvPr/>
            </p:nvSpPr>
            <p:spPr>
              <a:xfrm flipH="1">
                <a:off x="8521988" y="3680318"/>
                <a:ext cx="1378080" cy="1744625"/>
              </a:xfrm>
              <a:custGeom>
                <a:avLst/>
                <a:gdLst>
                  <a:gd name="connsiteX0" fmla="*/ 127960 w 2750510"/>
                  <a:gd name="connsiteY0" fmla="*/ 0 h 1751894"/>
                  <a:gd name="connsiteX1" fmla="*/ 972510 w 2750510"/>
                  <a:gd name="connsiteY1" fmla="*/ 355600 h 1751894"/>
                  <a:gd name="connsiteX2" fmla="*/ 960 w 2750510"/>
                  <a:gd name="connsiteY2" fmla="*/ 622300 h 1751894"/>
                  <a:gd name="connsiteX3" fmla="*/ 883610 w 2750510"/>
                  <a:gd name="connsiteY3" fmla="*/ 1016000 h 1751894"/>
                  <a:gd name="connsiteX4" fmla="*/ 960 w 2750510"/>
                  <a:gd name="connsiteY4" fmla="*/ 1289050 h 1751894"/>
                  <a:gd name="connsiteX5" fmla="*/ 731210 w 2750510"/>
                  <a:gd name="connsiteY5" fmla="*/ 1676400 h 1751894"/>
                  <a:gd name="connsiteX6" fmla="*/ 1626560 w 2750510"/>
                  <a:gd name="connsiteY6" fmla="*/ 1708150 h 1751894"/>
                  <a:gd name="connsiteX7" fmla="*/ 2128210 w 2750510"/>
                  <a:gd name="connsiteY7" fmla="*/ 1193800 h 1751894"/>
                  <a:gd name="connsiteX8" fmla="*/ 2452060 w 2750510"/>
                  <a:gd name="connsiteY8" fmla="*/ 774700 h 1751894"/>
                  <a:gd name="connsiteX9" fmla="*/ 2750510 w 2750510"/>
                  <a:gd name="connsiteY9" fmla="*/ 1365250 h 1751894"/>
                  <a:gd name="connsiteX0" fmla="*/ 127960 w 2750510"/>
                  <a:gd name="connsiteY0" fmla="*/ 0 h 1738142"/>
                  <a:gd name="connsiteX1" fmla="*/ 972510 w 2750510"/>
                  <a:gd name="connsiteY1" fmla="*/ 355600 h 1738142"/>
                  <a:gd name="connsiteX2" fmla="*/ 960 w 2750510"/>
                  <a:gd name="connsiteY2" fmla="*/ 622300 h 1738142"/>
                  <a:gd name="connsiteX3" fmla="*/ 883610 w 2750510"/>
                  <a:gd name="connsiteY3" fmla="*/ 1016000 h 1738142"/>
                  <a:gd name="connsiteX4" fmla="*/ 960 w 2750510"/>
                  <a:gd name="connsiteY4" fmla="*/ 1289050 h 1738142"/>
                  <a:gd name="connsiteX5" fmla="*/ 731210 w 2750510"/>
                  <a:gd name="connsiteY5" fmla="*/ 1676400 h 1738142"/>
                  <a:gd name="connsiteX6" fmla="*/ 1626560 w 2750510"/>
                  <a:gd name="connsiteY6" fmla="*/ 1708150 h 1738142"/>
                  <a:gd name="connsiteX7" fmla="*/ 1778960 w 2750510"/>
                  <a:gd name="connsiteY7" fmla="*/ 1384300 h 1738142"/>
                  <a:gd name="connsiteX8" fmla="*/ 2452060 w 2750510"/>
                  <a:gd name="connsiteY8" fmla="*/ 774700 h 1738142"/>
                  <a:gd name="connsiteX9" fmla="*/ 2750510 w 2750510"/>
                  <a:gd name="connsiteY9" fmla="*/ 1365250 h 1738142"/>
                  <a:gd name="connsiteX0" fmla="*/ 127926 w 2750476"/>
                  <a:gd name="connsiteY0" fmla="*/ 0 h 1742566"/>
                  <a:gd name="connsiteX1" fmla="*/ 972476 w 2750476"/>
                  <a:gd name="connsiteY1" fmla="*/ 355600 h 1742566"/>
                  <a:gd name="connsiteX2" fmla="*/ 926 w 2750476"/>
                  <a:gd name="connsiteY2" fmla="*/ 622300 h 1742566"/>
                  <a:gd name="connsiteX3" fmla="*/ 883576 w 2750476"/>
                  <a:gd name="connsiteY3" fmla="*/ 1016000 h 1742566"/>
                  <a:gd name="connsiteX4" fmla="*/ 926 w 2750476"/>
                  <a:gd name="connsiteY4" fmla="*/ 1289050 h 1742566"/>
                  <a:gd name="connsiteX5" fmla="*/ 731176 w 2750476"/>
                  <a:gd name="connsiteY5" fmla="*/ 1676400 h 1742566"/>
                  <a:gd name="connsiteX6" fmla="*/ 1512226 w 2750476"/>
                  <a:gd name="connsiteY6" fmla="*/ 1714500 h 1742566"/>
                  <a:gd name="connsiteX7" fmla="*/ 1778926 w 2750476"/>
                  <a:gd name="connsiteY7" fmla="*/ 1384300 h 1742566"/>
                  <a:gd name="connsiteX8" fmla="*/ 2452026 w 2750476"/>
                  <a:gd name="connsiteY8" fmla="*/ 774700 h 1742566"/>
                  <a:gd name="connsiteX9" fmla="*/ 2750476 w 2750476"/>
                  <a:gd name="connsiteY9" fmla="*/ 1365250 h 1742566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848 w 2750398"/>
                  <a:gd name="connsiteY0" fmla="*/ 0 h 1740264"/>
                  <a:gd name="connsiteX1" fmla="*/ 972398 w 2750398"/>
                  <a:gd name="connsiteY1" fmla="*/ 355600 h 1740264"/>
                  <a:gd name="connsiteX2" fmla="*/ 848 w 2750398"/>
                  <a:gd name="connsiteY2" fmla="*/ 622300 h 1740264"/>
                  <a:gd name="connsiteX3" fmla="*/ 883498 w 2750398"/>
                  <a:gd name="connsiteY3" fmla="*/ 1016000 h 1740264"/>
                  <a:gd name="connsiteX4" fmla="*/ 848 w 2750398"/>
                  <a:gd name="connsiteY4" fmla="*/ 1289050 h 1740264"/>
                  <a:gd name="connsiteX5" fmla="*/ 731098 w 2750398"/>
                  <a:gd name="connsiteY5" fmla="*/ 1676400 h 1740264"/>
                  <a:gd name="connsiteX6" fmla="*/ 1220048 w 2750398"/>
                  <a:gd name="connsiteY6" fmla="*/ 1714500 h 1740264"/>
                  <a:gd name="connsiteX7" fmla="*/ 1829648 w 2750398"/>
                  <a:gd name="connsiteY7" fmla="*/ 1416050 h 1740264"/>
                  <a:gd name="connsiteX8" fmla="*/ 2274148 w 2750398"/>
                  <a:gd name="connsiteY8" fmla="*/ 1060450 h 1740264"/>
                  <a:gd name="connsiteX9" fmla="*/ 2750398 w 2750398"/>
                  <a:gd name="connsiteY9" fmla="*/ 1365250 h 1740264"/>
                  <a:gd name="connsiteX0" fmla="*/ 127848 w 2750398"/>
                  <a:gd name="connsiteY0" fmla="*/ 0 h 1729261"/>
                  <a:gd name="connsiteX1" fmla="*/ 972398 w 2750398"/>
                  <a:gd name="connsiteY1" fmla="*/ 355600 h 1729261"/>
                  <a:gd name="connsiteX2" fmla="*/ 848 w 2750398"/>
                  <a:gd name="connsiteY2" fmla="*/ 622300 h 1729261"/>
                  <a:gd name="connsiteX3" fmla="*/ 883498 w 2750398"/>
                  <a:gd name="connsiteY3" fmla="*/ 1016000 h 1729261"/>
                  <a:gd name="connsiteX4" fmla="*/ 848 w 2750398"/>
                  <a:gd name="connsiteY4" fmla="*/ 1289050 h 1729261"/>
                  <a:gd name="connsiteX5" fmla="*/ 731098 w 2750398"/>
                  <a:gd name="connsiteY5" fmla="*/ 1676400 h 1729261"/>
                  <a:gd name="connsiteX6" fmla="*/ 1220048 w 2750398"/>
                  <a:gd name="connsiteY6" fmla="*/ 1714500 h 1729261"/>
                  <a:gd name="connsiteX7" fmla="*/ 1423248 w 2750398"/>
                  <a:gd name="connsiteY7" fmla="*/ 1663700 h 1729261"/>
                  <a:gd name="connsiteX8" fmla="*/ 2274148 w 2750398"/>
                  <a:gd name="connsiteY8" fmla="*/ 1060450 h 1729261"/>
                  <a:gd name="connsiteX9" fmla="*/ 2750398 w 2750398"/>
                  <a:gd name="connsiteY9" fmla="*/ 1365250 h 1729261"/>
                  <a:gd name="connsiteX0" fmla="*/ 127848 w 2750398"/>
                  <a:gd name="connsiteY0" fmla="*/ 0 h 1722907"/>
                  <a:gd name="connsiteX1" fmla="*/ 972398 w 2750398"/>
                  <a:gd name="connsiteY1" fmla="*/ 355600 h 1722907"/>
                  <a:gd name="connsiteX2" fmla="*/ 848 w 2750398"/>
                  <a:gd name="connsiteY2" fmla="*/ 622300 h 1722907"/>
                  <a:gd name="connsiteX3" fmla="*/ 883498 w 2750398"/>
                  <a:gd name="connsiteY3" fmla="*/ 1016000 h 1722907"/>
                  <a:gd name="connsiteX4" fmla="*/ 848 w 2750398"/>
                  <a:gd name="connsiteY4" fmla="*/ 1289050 h 1722907"/>
                  <a:gd name="connsiteX5" fmla="*/ 731098 w 2750398"/>
                  <a:gd name="connsiteY5" fmla="*/ 1676400 h 1722907"/>
                  <a:gd name="connsiteX6" fmla="*/ 1220048 w 2750398"/>
                  <a:gd name="connsiteY6" fmla="*/ 1714500 h 1722907"/>
                  <a:gd name="connsiteX7" fmla="*/ 1423248 w 2750398"/>
                  <a:gd name="connsiteY7" fmla="*/ 1663700 h 1722907"/>
                  <a:gd name="connsiteX8" fmla="*/ 1683598 w 2750398"/>
                  <a:gd name="connsiteY8" fmla="*/ 1606550 h 1722907"/>
                  <a:gd name="connsiteX9" fmla="*/ 2750398 w 2750398"/>
                  <a:gd name="connsiteY9" fmla="*/ 1365250 h 1722907"/>
                  <a:gd name="connsiteX0" fmla="*/ 127833 w 2750383"/>
                  <a:gd name="connsiteY0" fmla="*/ 0 h 1741438"/>
                  <a:gd name="connsiteX1" fmla="*/ 972383 w 2750383"/>
                  <a:gd name="connsiteY1" fmla="*/ 355600 h 1741438"/>
                  <a:gd name="connsiteX2" fmla="*/ 833 w 2750383"/>
                  <a:gd name="connsiteY2" fmla="*/ 622300 h 1741438"/>
                  <a:gd name="connsiteX3" fmla="*/ 883483 w 2750383"/>
                  <a:gd name="connsiteY3" fmla="*/ 1016000 h 1741438"/>
                  <a:gd name="connsiteX4" fmla="*/ 833 w 2750383"/>
                  <a:gd name="connsiteY4" fmla="*/ 1289050 h 1741438"/>
                  <a:gd name="connsiteX5" fmla="*/ 731083 w 2750383"/>
                  <a:gd name="connsiteY5" fmla="*/ 1676400 h 1741438"/>
                  <a:gd name="connsiteX6" fmla="*/ 1156533 w 2750383"/>
                  <a:gd name="connsiteY6" fmla="*/ 1739900 h 1741438"/>
                  <a:gd name="connsiteX7" fmla="*/ 1423233 w 2750383"/>
                  <a:gd name="connsiteY7" fmla="*/ 1663700 h 1741438"/>
                  <a:gd name="connsiteX8" fmla="*/ 1683583 w 2750383"/>
                  <a:gd name="connsiteY8" fmla="*/ 1606550 h 1741438"/>
                  <a:gd name="connsiteX9" fmla="*/ 2750383 w 2750383"/>
                  <a:gd name="connsiteY9" fmla="*/ 1365250 h 1741438"/>
                  <a:gd name="connsiteX0" fmla="*/ 127833 w 1709961"/>
                  <a:gd name="connsiteY0" fmla="*/ 0 h 1741438"/>
                  <a:gd name="connsiteX1" fmla="*/ 972383 w 1709961"/>
                  <a:gd name="connsiteY1" fmla="*/ 355600 h 1741438"/>
                  <a:gd name="connsiteX2" fmla="*/ 833 w 1709961"/>
                  <a:gd name="connsiteY2" fmla="*/ 622300 h 1741438"/>
                  <a:gd name="connsiteX3" fmla="*/ 883483 w 1709961"/>
                  <a:gd name="connsiteY3" fmla="*/ 1016000 h 1741438"/>
                  <a:gd name="connsiteX4" fmla="*/ 833 w 1709961"/>
                  <a:gd name="connsiteY4" fmla="*/ 1289050 h 1741438"/>
                  <a:gd name="connsiteX5" fmla="*/ 731083 w 1709961"/>
                  <a:gd name="connsiteY5" fmla="*/ 1676400 h 1741438"/>
                  <a:gd name="connsiteX6" fmla="*/ 1156533 w 1709961"/>
                  <a:gd name="connsiteY6" fmla="*/ 1739900 h 1741438"/>
                  <a:gd name="connsiteX7" fmla="*/ 1423233 w 1709961"/>
                  <a:gd name="connsiteY7" fmla="*/ 1663700 h 1741438"/>
                  <a:gd name="connsiteX8" fmla="*/ 1683583 w 1709961"/>
                  <a:gd name="connsiteY8" fmla="*/ 1606550 h 1741438"/>
                  <a:gd name="connsiteX9" fmla="*/ 1270833 w 1709961"/>
                  <a:gd name="connsiteY9" fmla="*/ 857250 h 1741438"/>
                  <a:gd name="connsiteX0" fmla="*/ 127833 w 1483457"/>
                  <a:gd name="connsiteY0" fmla="*/ 0 h 1741438"/>
                  <a:gd name="connsiteX1" fmla="*/ 972383 w 1483457"/>
                  <a:gd name="connsiteY1" fmla="*/ 355600 h 1741438"/>
                  <a:gd name="connsiteX2" fmla="*/ 833 w 1483457"/>
                  <a:gd name="connsiteY2" fmla="*/ 622300 h 1741438"/>
                  <a:gd name="connsiteX3" fmla="*/ 883483 w 1483457"/>
                  <a:gd name="connsiteY3" fmla="*/ 1016000 h 1741438"/>
                  <a:gd name="connsiteX4" fmla="*/ 833 w 1483457"/>
                  <a:gd name="connsiteY4" fmla="*/ 1289050 h 1741438"/>
                  <a:gd name="connsiteX5" fmla="*/ 731083 w 1483457"/>
                  <a:gd name="connsiteY5" fmla="*/ 1676400 h 1741438"/>
                  <a:gd name="connsiteX6" fmla="*/ 1156533 w 1483457"/>
                  <a:gd name="connsiteY6" fmla="*/ 1739900 h 1741438"/>
                  <a:gd name="connsiteX7" fmla="*/ 1423233 w 1483457"/>
                  <a:gd name="connsiteY7" fmla="*/ 1663700 h 1741438"/>
                  <a:gd name="connsiteX8" fmla="*/ 1442283 w 1483457"/>
                  <a:gd name="connsiteY8" fmla="*/ 1289050 h 1741438"/>
                  <a:gd name="connsiteX9" fmla="*/ 1270833 w 1483457"/>
                  <a:gd name="connsiteY9" fmla="*/ 857250 h 1741438"/>
                  <a:gd name="connsiteX0" fmla="*/ 127833 w 1483457"/>
                  <a:gd name="connsiteY0" fmla="*/ 0 h 1744625"/>
                  <a:gd name="connsiteX1" fmla="*/ 972383 w 1483457"/>
                  <a:gd name="connsiteY1" fmla="*/ 355600 h 1744625"/>
                  <a:gd name="connsiteX2" fmla="*/ 833 w 1483457"/>
                  <a:gd name="connsiteY2" fmla="*/ 622300 h 1744625"/>
                  <a:gd name="connsiteX3" fmla="*/ 883483 w 1483457"/>
                  <a:gd name="connsiteY3" fmla="*/ 1016000 h 1744625"/>
                  <a:gd name="connsiteX4" fmla="*/ 833 w 1483457"/>
                  <a:gd name="connsiteY4" fmla="*/ 1289050 h 1744625"/>
                  <a:gd name="connsiteX5" fmla="*/ 731083 w 1483457"/>
                  <a:gd name="connsiteY5" fmla="*/ 1676400 h 1744625"/>
                  <a:gd name="connsiteX6" fmla="*/ 1156533 w 1483457"/>
                  <a:gd name="connsiteY6" fmla="*/ 1739900 h 1744625"/>
                  <a:gd name="connsiteX7" fmla="*/ 1340683 w 1483457"/>
                  <a:gd name="connsiteY7" fmla="*/ 1619250 h 1744625"/>
                  <a:gd name="connsiteX8" fmla="*/ 1442283 w 1483457"/>
                  <a:gd name="connsiteY8" fmla="*/ 1289050 h 1744625"/>
                  <a:gd name="connsiteX9" fmla="*/ 1270833 w 1483457"/>
                  <a:gd name="connsiteY9" fmla="*/ 857250 h 1744625"/>
                  <a:gd name="connsiteX0" fmla="*/ 127833 w 1416089"/>
                  <a:gd name="connsiteY0" fmla="*/ 0 h 1744625"/>
                  <a:gd name="connsiteX1" fmla="*/ 972383 w 1416089"/>
                  <a:gd name="connsiteY1" fmla="*/ 355600 h 1744625"/>
                  <a:gd name="connsiteX2" fmla="*/ 833 w 1416089"/>
                  <a:gd name="connsiteY2" fmla="*/ 622300 h 1744625"/>
                  <a:gd name="connsiteX3" fmla="*/ 883483 w 1416089"/>
                  <a:gd name="connsiteY3" fmla="*/ 1016000 h 1744625"/>
                  <a:gd name="connsiteX4" fmla="*/ 833 w 1416089"/>
                  <a:gd name="connsiteY4" fmla="*/ 1289050 h 1744625"/>
                  <a:gd name="connsiteX5" fmla="*/ 731083 w 1416089"/>
                  <a:gd name="connsiteY5" fmla="*/ 1676400 h 1744625"/>
                  <a:gd name="connsiteX6" fmla="*/ 1156533 w 1416089"/>
                  <a:gd name="connsiteY6" fmla="*/ 1739900 h 1744625"/>
                  <a:gd name="connsiteX7" fmla="*/ 1340683 w 1416089"/>
                  <a:gd name="connsiteY7" fmla="*/ 1619250 h 1744625"/>
                  <a:gd name="connsiteX8" fmla="*/ 1366083 w 1416089"/>
                  <a:gd name="connsiteY8" fmla="*/ 1155700 h 1744625"/>
                  <a:gd name="connsiteX9" fmla="*/ 1270833 w 1416089"/>
                  <a:gd name="connsiteY9" fmla="*/ 857250 h 1744625"/>
                  <a:gd name="connsiteX0" fmla="*/ 127833 w 1366083"/>
                  <a:gd name="connsiteY0" fmla="*/ 0 h 1744625"/>
                  <a:gd name="connsiteX1" fmla="*/ 972383 w 1366083"/>
                  <a:gd name="connsiteY1" fmla="*/ 355600 h 1744625"/>
                  <a:gd name="connsiteX2" fmla="*/ 833 w 1366083"/>
                  <a:gd name="connsiteY2" fmla="*/ 622300 h 1744625"/>
                  <a:gd name="connsiteX3" fmla="*/ 883483 w 1366083"/>
                  <a:gd name="connsiteY3" fmla="*/ 1016000 h 1744625"/>
                  <a:gd name="connsiteX4" fmla="*/ 833 w 1366083"/>
                  <a:gd name="connsiteY4" fmla="*/ 1289050 h 1744625"/>
                  <a:gd name="connsiteX5" fmla="*/ 731083 w 1366083"/>
                  <a:gd name="connsiteY5" fmla="*/ 1676400 h 1744625"/>
                  <a:gd name="connsiteX6" fmla="*/ 1156533 w 1366083"/>
                  <a:gd name="connsiteY6" fmla="*/ 1739900 h 1744625"/>
                  <a:gd name="connsiteX7" fmla="*/ 1340683 w 1366083"/>
                  <a:gd name="connsiteY7" fmla="*/ 1619250 h 1744625"/>
                  <a:gd name="connsiteX8" fmla="*/ 1366083 w 1366083"/>
                  <a:gd name="connsiteY8" fmla="*/ 1155700 h 1744625"/>
                  <a:gd name="connsiteX9" fmla="*/ 1270833 w 1366083"/>
                  <a:gd name="connsiteY9" fmla="*/ 857250 h 1744625"/>
                  <a:gd name="connsiteX0" fmla="*/ 127833 w 1378080"/>
                  <a:gd name="connsiteY0" fmla="*/ 0 h 1744625"/>
                  <a:gd name="connsiteX1" fmla="*/ 972383 w 1378080"/>
                  <a:gd name="connsiteY1" fmla="*/ 355600 h 1744625"/>
                  <a:gd name="connsiteX2" fmla="*/ 833 w 1378080"/>
                  <a:gd name="connsiteY2" fmla="*/ 622300 h 1744625"/>
                  <a:gd name="connsiteX3" fmla="*/ 883483 w 1378080"/>
                  <a:gd name="connsiteY3" fmla="*/ 1016000 h 1744625"/>
                  <a:gd name="connsiteX4" fmla="*/ 833 w 1378080"/>
                  <a:gd name="connsiteY4" fmla="*/ 1289050 h 1744625"/>
                  <a:gd name="connsiteX5" fmla="*/ 731083 w 1378080"/>
                  <a:gd name="connsiteY5" fmla="*/ 1676400 h 1744625"/>
                  <a:gd name="connsiteX6" fmla="*/ 1156533 w 1378080"/>
                  <a:gd name="connsiteY6" fmla="*/ 1739900 h 1744625"/>
                  <a:gd name="connsiteX7" fmla="*/ 1340683 w 1378080"/>
                  <a:gd name="connsiteY7" fmla="*/ 1619250 h 1744625"/>
                  <a:gd name="connsiteX8" fmla="*/ 1366083 w 1378080"/>
                  <a:gd name="connsiteY8" fmla="*/ 1155700 h 1744625"/>
                  <a:gd name="connsiteX9" fmla="*/ 1270833 w 1378080"/>
                  <a:gd name="connsiteY9" fmla="*/ 857250 h 174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8080" h="1744625">
                    <a:moveTo>
                      <a:pt x="127833" y="0"/>
                    </a:moveTo>
                    <a:cubicBezTo>
                      <a:pt x="560691" y="125941"/>
                      <a:pt x="993550" y="251883"/>
                      <a:pt x="972383" y="355600"/>
                    </a:cubicBezTo>
                    <a:cubicBezTo>
                      <a:pt x="951216" y="459317"/>
                      <a:pt x="15650" y="512233"/>
                      <a:pt x="833" y="622300"/>
                    </a:cubicBezTo>
                    <a:cubicBezTo>
                      <a:pt x="-13984" y="732367"/>
                      <a:pt x="883483" y="904875"/>
                      <a:pt x="883483" y="1016000"/>
                    </a:cubicBezTo>
                    <a:cubicBezTo>
                      <a:pt x="883483" y="1127125"/>
                      <a:pt x="26233" y="1178983"/>
                      <a:pt x="833" y="1289050"/>
                    </a:cubicBezTo>
                    <a:cubicBezTo>
                      <a:pt x="-24567" y="1399117"/>
                      <a:pt x="538466" y="1601258"/>
                      <a:pt x="731083" y="1676400"/>
                    </a:cubicBezTo>
                    <a:cubicBezTo>
                      <a:pt x="923700" y="1751542"/>
                      <a:pt x="1054933" y="1749425"/>
                      <a:pt x="1156533" y="1739900"/>
                    </a:cubicBezTo>
                    <a:cubicBezTo>
                      <a:pt x="1258133" y="1730375"/>
                      <a:pt x="1305758" y="1716617"/>
                      <a:pt x="1340683" y="1619250"/>
                    </a:cubicBezTo>
                    <a:cubicBezTo>
                      <a:pt x="1375608" y="1521883"/>
                      <a:pt x="1390425" y="1405467"/>
                      <a:pt x="1366083" y="1155700"/>
                    </a:cubicBezTo>
                    <a:cubicBezTo>
                      <a:pt x="1335391" y="924983"/>
                      <a:pt x="1270833" y="857250"/>
                      <a:pt x="1270833" y="857250"/>
                    </a:cubicBezTo>
                  </a:path>
                </a:pathLst>
              </a:custGeom>
              <a:noFill/>
              <a:ln w="76200" cap="rnd">
                <a:solidFill>
                  <a:schemeClr val="bg1"/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모서리가 둥근 직사각형 68">
                <a:extLst>
                  <a:ext uri="{FF2B5EF4-FFF2-40B4-BE49-F238E27FC236}">
                    <a16:creationId xmlns:a16="http://schemas.microsoft.com/office/drawing/2014/main" id="{24BC2FCB-F892-14E1-8712-54D02D7D218A}"/>
                  </a:ext>
                </a:extLst>
              </p:cNvPr>
              <p:cNvSpPr/>
              <p:nvPr/>
            </p:nvSpPr>
            <p:spPr>
              <a:xfrm rot="14620596" flipH="1" flipV="1">
                <a:off x="11402090" y="5171169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69">
                <a:extLst>
                  <a:ext uri="{FF2B5EF4-FFF2-40B4-BE49-F238E27FC236}">
                    <a16:creationId xmlns:a16="http://schemas.microsoft.com/office/drawing/2014/main" id="{A2D5C5B2-0A67-BAD0-2E7F-8196CD00B61D}"/>
                  </a:ext>
                </a:extLst>
              </p:cNvPr>
              <p:cNvSpPr/>
              <p:nvPr/>
            </p:nvSpPr>
            <p:spPr>
              <a:xfrm rot="12848719" flipH="1" flipV="1">
                <a:off x="8609012" y="4328232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자유형 103">
              <a:extLst>
                <a:ext uri="{FF2B5EF4-FFF2-40B4-BE49-F238E27FC236}">
                  <a16:creationId xmlns:a16="http://schemas.microsoft.com/office/drawing/2014/main" id="{8F9B40F7-434C-0CC0-FB53-81905AE07916}"/>
                </a:ext>
              </a:extLst>
            </p:cNvPr>
            <p:cNvSpPr/>
            <p:nvPr/>
          </p:nvSpPr>
          <p:spPr>
            <a:xfrm flipH="1">
              <a:off x="8795433" y="5860859"/>
              <a:ext cx="1325211" cy="1033366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211" h="1088983">
                  <a:moveTo>
                    <a:pt x="519203" y="930"/>
                  </a:moveTo>
                  <a:cubicBezTo>
                    <a:pt x="105663" y="-24073"/>
                    <a:pt x="-10150" y="458810"/>
                    <a:pt x="681" y="971218"/>
                  </a:cubicBezTo>
                  <a:lnTo>
                    <a:pt x="7049" y="1088983"/>
                  </a:lnTo>
                  <a:lnTo>
                    <a:pt x="1325211" y="1088983"/>
                  </a:lnTo>
                  <a:lnTo>
                    <a:pt x="1324278" y="981684"/>
                  </a:lnTo>
                  <a:cubicBezTo>
                    <a:pt x="1292528" y="-182271"/>
                    <a:pt x="991820" y="29505"/>
                    <a:pt x="519203" y="9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104">
              <a:extLst>
                <a:ext uri="{FF2B5EF4-FFF2-40B4-BE49-F238E27FC236}">
                  <a16:creationId xmlns:a16="http://schemas.microsoft.com/office/drawing/2014/main" id="{0F7CDE28-ADEB-3299-7346-937BE489751F}"/>
                </a:ext>
              </a:extLst>
            </p:cNvPr>
            <p:cNvSpPr/>
            <p:nvPr/>
          </p:nvSpPr>
          <p:spPr>
            <a:xfrm flipH="1">
              <a:off x="8760464" y="5756361"/>
              <a:ext cx="1337212" cy="426249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  <a:gd name="connsiteX0" fmla="*/ 519203 w 1334736"/>
                <a:gd name="connsiteY0" fmla="*/ 930 h 1346365"/>
                <a:gd name="connsiteX1" fmla="*/ 681 w 1334736"/>
                <a:gd name="connsiteY1" fmla="*/ 971218 h 1346365"/>
                <a:gd name="connsiteX2" fmla="*/ 7049 w 1334736"/>
                <a:gd name="connsiteY2" fmla="*/ 1088983 h 1346365"/>
                <a:gd name="connsiteX3" fmla="*/ 1334736 w 1334736"/>
                <a:gd name="connsiteY3" fmla="*/ 1346365 h 1346365"/>
                <a:gd name="connsiteX4" fmla="*/ 1324278 w 1334736"/>
                <a:gd name="connsiteY4" fmla="*/ 981684 h 1346365"/>
                <a:gd name="connsiteX5" fmla="*/ 519203 w 1334736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85179 w 1337212"/>
                <a:gd name="connsiteY0" fmla="*/ 9968 h 1288674"/>
                <a:gd name="connsiteX1" fmla="*/ 3157 w 1337212"/>
                <a:gd name="connsiteY1" fmla="*/ 913527 h 1288674"/>
                <a:gd name="connsiteX2" fmla="*/ 0 w 1337212"/>
                <a:gd name="connsiteY2" fmla="*/ 1288674 h 1288674"/>
                <a:gd name="connsiteX3" fmla="*/ 1337212 w 1337212"/>
                <a:gd name="connsiteY3" fmla="*/ 1288674 h 1288674"/>
                <a:gd name="connsiteX4" fmla="*/ 1326754 w 1337212"/>
                <a:gd name="connsiteY4" fmla="*/ 923993 h 1288674"/>
                <a:gd name="connsiteX5" fmla="*/ 585179 w 1337212"/>
                <a:gd name="connsiteY5" fmla="*/ 9968 h 1288674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212" h="1279778">
                  <a:moveTo>
                    <a:pt x="585179" y="1072"/>
                  </a:moveTo>
                  <a:cubicBezTo>
                    <a:pt x="171639" y="-23931"/>
                    <a:pt x="46301" y="392224"/>
                    <a:pt x="3157" y="904631"/>
                  </a:cubicBezTo>
                  <a:cubicBezTo>
                    <a:pt x="2105" y="1029680"/>
                    <a:pt x="1052" y="1154729"/>
                    <a:pt x="0" y="1279778"/>
                  </a:cubicBezTo>
                  <a:cubicBezTo>
                    <a:pt x="420337" y="898471"/>
                    <a:pt x="907350" y="1003330"/>
                    <a:pt x="1337212" y="1279778"/>
                  </a:cubicBezTo>
                  <a:cubicBezTo>
                    <a:pt x="1336901" y="1244012"/>
                    <a:pt x="1327065" y="950863"/>
                    <a:pt x="1326754" y="915097"/>
                  </a:cubicBezTo>
                  <a:cubicBezTo>
                    <a:pt x="1234679" y="-29607"/>
                    <a:pt x="1057796" y="29647"/>
                    <a:pt x="585179" y="1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EAB737A-C651-15AD-E881-40FCC67565FC}"/>
              </a:ext>
            </a:extLst>
          </p:cNvPr>
          <p:cNvSpPr/>
          <p:nvPr/>
        </p:nvSpPr>
        <p:spPr>
          <a:xfrm>
            <a:off x="3532457" y="105167"/>
            <a:ext cx="7339263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rgbClr val="404040"/>
                </a:solidFill>
              </a:rPr>
              <a:t>거리두기 해제</a:t>
            </a:r>
            <a:endParaRPr lang="en-US" altLang="ko-KR" sz="6000" b="1" dirty="0">
              <a:solidFill>
                <a:srgbClr val="404040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D4DDF33-442B-D307-17BB-6FCC3C40FA4E}"/>
              </a:ext>
            </a:extLst>
          </p:cNvPr>
          <p:cNvGrpSpPr/>
          <p:nvPr/>
        </p:nvGrpSpPr>
        <p:grpSpPr>
          <a:xfrm>
            <a:off x="2095011" y="2534658"/>
            <a:ext cx="8435285" cy="4125312"/>
            <a:chOff x="2790064" y="2637655"/>
            <a:chExt cx="7152172" cy="3758153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0BCC94E-9572-C4CE-0DD6-5146910F1EE7}"/>
                </a:ext>
              </a:extLst>
            </p:cNvPr>
            <p:cNvSpPr/>
            <p:nvPr/>
          </p:nvSpPr>
          <p:spPr>
            <a:xfrm>
              <a:off x="2790064" y="6119802"/>
              <a:ext cx="7152172" cy="276006"/>
            </a:xfrm>
            <a:prstGeom prst="ellipse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사각형: 둥근 위쪽 모서리 77">
              <a:extLst>
                <a:ext uri="{FF2B5EF4-FFF2-40B4-BE49-F238E27FC236}">
                  <a16:creationId xmlns:a16="http://schemas.microsoft.com/office/drawing/2014/main" id="{0CAAA2E1-1F57-486D-AD86-DE1A9FBEEA66}"/>
                </a:ext>
              </a:extLst>
            </p:cNvPr>
            <p:cNvSpPr/>
            <p:nvPr/>
          </p:nvSpPr>
          <p:spPr>
            <a:xfrm flipH="1">
              <a:off x="2968680" y="3267745"/>
              <a:ext cx="878981" cy="3003918"/>
            </a:xfrm>
            <a:prstGeom prst="round2SameRect">
              <a:avLst>
                <a:gd name="adj1" fmla="val 0"/>
                <a:gd name="adj2" fmla="val 21267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사각형: 둥근 위쪽 모서리 78">
              <a:extLst>
                <a:ext uri="{FF2B5EF4-FFF2-40B4-BE49-F238E27FC236}">
                  <a16:creationId xmlns:a16="http://schemas.microsoft.com/office/drawing/2014/main" id="{4218DF02-1AB2-424F-8B28-E2A910A85405}"/>
                </a:ext>
              </a:extLst>
            </p:cNvPr>
            <p:cNvSpPr/>
            <p:nvPr/>
          </p:nvSpPr>
          <p:spPr>
            <a:xfrm flipH="1">
              <a:off x="3076789" y="3062600"/>
              <a:ext cx="878981" cy="3209064"/>
            </a:xfrm>
            <a:prstGeom prst="round2SameRect">
              <a:avLst>
                <a:gd name="adj1" fmla="val 0"/>
                <a:gd name="adj2" fmla="val 19599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사각형: 둥근 위쪽 모서리 79">
              <a:extLst>
                <a:ext uri="{FF2B5EF4-FFF2-40B4-BE49-F238E27FC236}">
                  <a16:creationId xmlns:a16="http://schemas.microsoft.com/office/drawing/2014/main" id="{E32239A6-D052-488E-BEA7-8051BF5773E0}"/>
                </a:ext>
              </a:extLst>
            </p:cNvPr>
            <p:cNvSpPr/>
            <p:nvPr/>
          </p:nvSpPr>
          <p:spPr>
            <a:xfrm flipH="1">
              <a:off x="3182079" y="2820821"/>
              <a:ext cx="878981" cy="3450842"/>
            </a:xfrm>
            <a:prstGeom prst="round2SameRect">
              <a:avLst>
                <a:gd name="adj1" fmla="val 0"/>
                <a:gd name="adj2" fmla="val 14722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F47BCFE-4094-4CC2-B1D1-98E6267F806C}"/>
                </a:ext>
              </a:extLst>
            </p:cNvPr>
            <p:cNvSpPr/>
            <p:nvPr/>
          </p:nvSpPr>
          <p:spPr>
            <a:xfrm>
              <a:off x="3243186" y="2637655"/>
              <a:ext cx="6541116" cy="3634008"/>
            </a:xfrm>
            <a:custGeom>
              <a:avLst/>
              <a:gdLst>
                <a:gd name="connsiteX0" fmla="*/ 142875 w 11045825"/>
                <a:gd name="connsiteY0" fmla="*/ 0 h 6299200"/>
                <a:gd name="connsiteX1" fmla="*/ 11045825 w 11045825"/>
                <a:gd name="connsiteY1" fmla="*/ 0 h 6299200"/>
                <a:gd name="connsiteX2" fmla="*/ 11045825 w 11045825"/>
                <a:gd name="connsiteY2" fmla="*/ 5998035 h 6299200"/>
                <a:gd name="connsiteX3" fmla="*/ 10744660 w 11045825"/>
                <a:gd name="connsiteY3" fmla="*/ 6299200 h 6299200"/>
                <a:gd name="connsiteX4" fmla="*/ 158290 w 11045825"/>
                <a:gd name="connsiteY4" fmla="*/ 6299200 h 6299200"/>
                <a:gd name="connsiteX5" fmla="*/ 41063 w 11045825"/>
                <a:gd name="connsiteY5" fmla="*/ 6275533 h 6299200"/>
                <a:gd name="connsiteX6" fmla="*/ 0 w 11045825"/>
                <a:gd name="connsiteY6" fmla="*/ 6253245 h 6299200"/>
                <a:gd name="connsiteX7" fmla="*/ 10095 w 11045825"/>
                <a:gd name="connsiteY7" fmla="*/ 6247766 h 6299200"/>
                <a:gd name="connsiteX8" fmla="*/ 142875 w 11045825"/>
                <a:gd name="connsiteY8" fmla="*/ 5998035 h 629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5825" h="6299200">
                  <a:moveTo>
                    <a:pt x="142875" y="0"/>
                  </a:moveTo>
                  <a:lnTo>
                    <a:pt x="11045825" y="0"/>
                  </a:lnTo>
                  <a:lnTo>
                    <a:pt x="11045825" y="5998035"/>
                  </a:lnTo>
                  <a:cubicBezTo>
                    <a:pt x="11045825" y="6164364"/>
                    <a:pt x="10910989" y="6299200"/>
                    <a:pt x="10744660" y="6299200"/>
                  </a:cubicBezTo>
                  <a:lnTo>
                    <a:pt x="158290" y="6299200"/>
                  </a:lnTo>
                  <a:cubicBezTo>
                    <a:pt x="116708" y="6299200"/>
                    <a:pt x="77094" y="6290773"/>
                    <a:pt x="41063" y="6275533"/>
                  </a:cubicBezTo>
                  <a:lnTo>
                    <a:pt x="0" y="6253245"/>
                  </a:lnTo>
                  <a:lnTo>
                    <a:pt x="10095" y="6247766"/>
                  </a:lnTo>
                  <a:cubicBezTo>
                    <a:pt x="90205" y="6193645"/>
                    <a:pt x="142875" y="6101991"/>
                    <a:pt x="142875" y="5998035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CC3B42B0-27A1-3CB8-5F67-0F5A697DB02A}"/>
                </a:ext>
              </a:extLst>
            </p:cNvPr>
            <p:cNvCxnSpPr/>
            <p:nvPr/>
          </p:nvCxnSpPr>
          <p:spPr>
            <a:xfrm>
              <a:off x="3608752" y="3513941"/>
              <a:ext cx="607576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41737C3-B699-5E9A-68A7-91E38F951C46}"/>
              </a:ext>
            </a:extLst>
          </p:cNvPr>
          <p:cNvSpPr txBox="1"/>
          <p:nvPr/>
        </p:nvSpPr>
        <p:spPr>
          <a:xfrm>
            <a:off x="2907932" y="3859338"/>
            <a:ext cx="72141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◈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부터 사회적 거리두기 모든 조치 해제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마스크 착용에 대해서는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주 후 조정 여부 다시 논의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운영시간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사적모임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행사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·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집회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기타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종교 활동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실내 취식금지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조치를 모두 해제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실내 취식금지는 보다 안전한 취식 재개 방안 마련 등을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주 간의 준비기간을 거쳐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4.25.(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부터 해제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실내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·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외 마스크 착용 의무는 현행 기준 유지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11FC60-9429-02AB-D54F-2B1A04283E20}"/>
              </a:ext>
            </a:extLst>
          </p:cNvPr>
          <p:cNvSpPr txBox="1"/>
          <p:nvPr/>
        </p:nvSpPr>
        <p:spPr>
          <a:xfrm>
            <a:off x="3062152" y="2867752"/>
            <a:ext cx="72141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i="0" dirty="0">
                <a:solidFill>
                  <a:srgbClr val="333333"/>
                </a:solidFill>
                <a:effectLst/>
                <a:latin typeface="Noto Sans KR"/>
              </a:rPr>
              <a:t>2022</a:t>
            </a:r>
            <a:r>
              <a:rPr lang="ko-KR" altLang="en-US" sz="2200" b="1" i="0" dirty="0">
                <a:solidFill>
                  <a:srgbClr val="333333"/>
                </a:solidFill>
                <a:effectLst/>
                <a:latin typeface="Noto Sans KR"/>
              </a:rPr>
              <a:t>년 </a:t>
            </a:r>
            <a:r>
              <a:rPr lang="en-US" altLang="ko-KR" sz="2200" b="1" i="0" dirty="0">
                <a:solidFill>
                  <a:srgbClr val="333333"/>
                </a:solidFill>
                <a:effectLst/>
                <a:latin typeface="Noto Sans KR"/>
              </a:rPr>
              <a:t>4</a:t>
            </a:r>
            <a:r>
              <a:rPr lang="ko-KR" altLang="en-US" sz="2200" b="1" i="0" dirty="0">
                <a:solidFill>
                  <a:srgbClr val="333333"/>
                </a:solidFill>
                <a:effectLst/>
                <a:latin typeface="Noto Sans KR"/>
              </a:rPr>
              <a:t>월  </a:t>
            </a:r>
            <a:r>
              <a:rPr lang="en-US" altLang="ko-KR" sz="2200" b="1" i="0" dirty="0">
                <a:solidFill>
                  <a:srgbClr val="333333"/>
                </a:solidFill>
                <a:effectLst/>
                <a:latin typeface="Noto Sans KR"/>
              </a:rPr>
              <a:t>18</a:t>
            </a:r>
            <a:r>
              <a:rPr lang="ko-KR" altLang="en-US" sz="2200" b="1" i="0" dirty="0">
                <a:solidFill>
                  <a:srgbClr val="333333"/>
                </a:solidFill>
                <a:effectLst/>
                <a:latin typeface="Noto Sans KR"/>
              </a:rPr>
              <a:t>일</a:t>
            </a:r>
            <a:r>
              <a:rPr lang="en-US" altLang="ko-KR" sz="2200" b="1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sz="2200" b="1" i="0" dirty="0">
                <a:solidFill>
                  <a:srgbClr val="333333"/>
                </a:solidFill>
                <a:effectLst/>
                <a:latin typeface="Noto Sans KR"/>
              </a:rPr>
              <a:t>월</a:t>
            </a:r>
            <a:r>
              <a:rPr lang="en-US" altLang="ko-KR" sz="2200" b="1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sz="2200" b="1" i="0" dirty="0">
                <a:solidFill>
                  <a:srgbClr val="333333"/>
                </a:solidFill>
                <a:effectLst/>
                <a:latin typeface="Noto Sans KR"/>
              </a:rPr>
              <a:t>부터 사회적 거리두기 모든 조치 해제</a:t>
            </a:r>
            <a:endParaRPr lang="ko-KR" altLang="en-US" sz="22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3D52DD-5A81-C5CC-2E6D-5F1E89E6324F}"/>
              </a:ext>
            </a:extLst>
          </p:cNvPr>
          <p:cNvSpPr txBox="1"/>
          <p:nvPr/>
        </p:nvSpPr>
        <p:spPr>
          <a:xfrm>
            <a:off x="6884185" y="6070480"/>
            <a:ext cx="344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출처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: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코로나바이러스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 KR"/>
              </a:rPr>
              <a:t>감염증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-19-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보도자료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90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1FA2B-81FA-05C7-4505-2F1CDDC169A1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지역별 지출액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거리두기 해제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82C715-9AFF-B630-2C45-F52624192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24" y="1695012"/>
            <a:ext cx="9864097" cy="39659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2E19B-46E9-4686-9672-CFA7ADEF2B8D}"/>
              </a:ext>
            </a:extLst>
          </p:cNvPr>
          <p:cNvSpPr/>
          <p:nvPr/>
        </p:nvSpPr>
        <p:spPr>
          <a:xfrm>
            <a:off x="2927568" y="5758000"/>
            <a:ext cx="633686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거리두기 해제 후 전국적으로 관광 지출액이 상승됨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4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1FA2B-81FA-05C7-4505-2F1CDDC169A1}"/>
              </a:ext>
            </a:extLst>
          </p:cNvPr>
          <p:cNvSpPr txBox="1"/>
          <p:nvPr/>
        </p:nvSpPr>
        <p:spPr>
          <a:xfrm>
            <a:off x="88685" y="-9698"/>
            <a:ext cx="1201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지역별 지출액 상승률 비교</a:t>
            </a:r>
            <a:r>
              <a:rPr lang="en-US" altLang="ko-KR" sz="5400" b="1" dirty="0">
                <a:solidFill>
                  <a:schemeClr val="bg1"/>
                </a:solidFill>
                <a:latin typeface="Calibri" panose="020F0502020204030204"/>
              </a:rPr>
              <a:t> 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거리두기 해제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874EA-D928-CF23-F155-F2B4C12C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7" y="1390489"/>
            <a:ext cx="10027058" cy="42652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494F99-A785-D614-7640-F1006589CA88}"/>
              </a:ext>
            </a:extLst>
          </p:cNvPr>
          <p:cNvSpPr/>
          <p:nvPr/>
        </p:nvSpPr>
        <p:spPr>
          <a:xfrm>
            <a:off x="1585613" y="1490134"/>
            <a:ext cx="413103" cy="3685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7CFD0-BD68-BB2E-81BF-92FEBDE789F3}"/>
              </a:ext>
            </a:extLst>
          </p:cNvPr>
          <p:cNvSpPr/>
          <p:nvPr/>
        </p:nvSpPr>
        <p:spPr>
          <a:xfrm>
            <a:off x="3352661" y="5636754"/>
            <a:ext cx="733926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관광 지출액 상승률이 높은 곳</a:t>
            </a:r>
            <a:r>
              <a:rPr lang="en-US" altLang="ko-KR" sz="1600" b="1" dirty="0">
                <a:solidFill>
                  <a:srgbClr val="404040"/>
                </a:solidFill>
              </a:rPr>
              <a:t>: </a:t>
            </a:r>
            <a:r>
              <a:rPr lang="ko-KR" altLang="en-US" sz="1600" b="1" dirty="0">
                <a:solidFill>
                  <a:srgbClr val="404040"/>
                </a:solidFill>
              </a:rPr>
              <a:t>대전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서울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관광 지출액 상승률이 낮은 곳</a:t>
            </a:r>
            <a:r>
              <a:rPr lang="en-US" altLang="ko-KR" sz="1600" b="1" dirty="0">
                <a:solidFill>
                  <a:srgbClr val="404040"/>
                </a:solidFill>
              </a:rPr>
              <a:t>: </a:t>
            </a:r>
            <a:r>
              <a:rPr lang="ko-KR" altLang="en-US" sz="1600" b="1" dirty="0">
                <a:solidFill>
                  <a:srgbClr val="404040"/>
                </a:solidFill>
              </a:rPr>
              <a:t>세종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835492-5AE5-9DBD-F88D-8B6185C0712E}"/>
              </a:ext>
            </a:extLst>
          </p:cNvPr>
          <p:cNvSpPr/>
          <p:nvPr/>
        </p:nvSpPr>
        <p:spPr>
          <a:xfrm>
            <a:off x="2135946" y="2980267"/>
            <a:ext cx="413103" cy="2195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A800DB-A2B4-952E-D1A5-DB02DC7EF324}"/>
              </a:ext>
            </a:extLst>
          </p:cNvPr>
          <p:cNvSpPr/>
          <p:nvPr/>
        </p:nvSpPr>
        <p:spPr>
          <a:xfrm>
            <a:off x="10660403" y="4258733"/>
            <a:ext cx="413103" cy="916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21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1FA2B-81FA-05C7-4505-2F1CDDC169A1}"/>
              </a:ext>
            </a:extLst>
          </p:cNvPr>
          <p:cNvSpPr txBox="1"/>
          <p:nvPr/>
        </p:nvSpPr>
        <p:spPr>
          <a:xfrm>
            <a:off x="177369" y="-6047"/>
            <a:ext cx="1201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대전 업종별 지출액 비교</a:t>
            </a:r>
            <a:r>
              <a:rPr lang="en-US" altLang="ko-KR" sz="5400" b="1" dirty="0">
                <a:solidFill>
                  <a:schemeClr val="bg1"/>
                </a:solidFill>
                <a:latin typeface="Calibri" panose="020F0502020204030204"/>
              </a:rPr>
              <a:t> 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거리두기 해제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08D16-B377-F534-EDC7-168876FF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"/>
          <a:stretch/>
        </p:blipFill>
        <p:spPr>
          <a:xfrm>
            <a:off x="0" y="1576855"/>
            <a:ext cx="6656440" cy="28883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A1618D-9E05-4AB7-7929-995810633668}"/>
              </a:ext>
            </a:extLst>
          </p:cNvPr>
          <p:cNvSpPr/>
          <p:nvPr/>
        </p:nvSpPr>
        <p:spPr>
          <a:xfrm>
            <a:off x="304801" y="4855485"/>
            <a:ext cx="11745980" cy="175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대전은 </a:t>
            </a: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육상운송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)]</a:t>
            </a:r>
            <a:r>
              <a:rPr lang="ko-KR" altLang="en-US" sz="1600" b="1" dirty="0">
                <a:solidFill>
                  <a:srgbClr val="404040"/>
                </a:solidFill>
              </a:rPr>
              <a:t>의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: </a:t>
            </a:r>
            <a:r>
              <a:rPr lang="ko-KR" altLang="en-US" sz="1400" dirty="0">
                <a:solidFill>
                  <a:srgbClr val="404040"/>
                </a:solidFill>
              </a:rPr>
              <a:t>코로나 전</a:t>
            </a:r>
            <a:r>
              <a:rPr lang="en-US" altLang="ko-KR" sz="1400" dirty="0">
                <a:solidFill>
                  <a:srgbClr val="404040"/>
                </a:solidFill>
              </a:rPr>
              <a:t>/</a:t>
            </a:r>
            <a:r>
              <a:rPr lang="ko-KR" altLang="en-US" sz="1400" dirty="0">
                <a:solidFill>
                  <a:srgbClr val="404040"/>
                </a:solidFill>
              </a:rPr>
              <a:t>후 데이터에서 큰 </a:t>
            </a:r>
            <a:r>
              <a:rPr lang="ko-KR" altLang="en-US" sz="1400" dirty="0" err="1">
                <a:solidFill>
                  <a:srgbClr val="404040"/>
                </a:solidFill>
              </a:rPr>
              <a:t>하락률을</a:t>
            </a:r>
            <a:r>
              <a:rPr lang="ko-KR" altLang="en-US" sz="1400" dirty="0">
                <a:solidFill>
                  <a:srgbClr val="404040"/>
                </a:solidFill>
              </a:rPr>
              <a:t> 보였으나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</a:rPr>
              <a:t>거리두기 해제 후 가장 높은 상승률을 보임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: 2021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6</a:t>
            </a:r>
            <a:r>
              <a:rPr lang="ko-KR" altLang="en-US" sz="1400" dirty="0">
                <a:solidFill>
                  <a:srgbClr val="404040"/>
                </a:solidFill>
              </a:rPr>
              <a:t>월 </a:t>
            </a:r>
            <a:r>
              <a:rPr lang="en-US" altLang="ko-KR" sz="1400" dirty="0">
                <a:solidFill>
                  <a:srgbClr val="404040"/>
                </a:solidFill>
              </a:rPr>
              <a:t>NC </a:t>
            </a:r>
            <a:r>
              <a:rPr lang="ko-KR" altLang="en-US" sz="1400" dirty="0">
                <a:solidFill>
                  <a:srgbClr val="404040"/>
                </a:solidFill>
              </a:rPr>
              <a:t>아울렛 개장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 : </a:t>
            </a:r>
            <a:r>
              <a:rPr lang="ko-KR" altLang="en-US" sz="1400" dirty="0">
                <a:solidFill>
                  <a:srgbClr val="404040"/>
                </a:solidFill>
              </a:rPr>
              <a:t>성심당은</a:t>
            </a:r>
            <a:r>
              <a:rPr lang="en-US" altLang="ko-KR" sz="1400" dirty="0">
                <a:solidFill>
                  <a:srgbClr val="404040"/>
                </a:solidFill>
              </a:rPr>
              <a:t> </a:t>
            </a:r>
            <a:r>
              <a:rPr lang="ko-KR" altLang="en-US" sz="1400" dirty="0">
                <a:solidFill>
                  <a:srgbClr val="404040"/>
                </a:solidFill>
              </a:rPr>
              <a:t>매장이 모두 대전에 있음</a:t>
            </a:r>
            <a:r>
              <a:rPr lang="en-US" altLang="ko-KR" sz="1400" dirty="0">
                <a:solidFill>
                  <a:srgbClr val="404040"/>
                </a:solidFill>
              </a:rPr>
              <a:t>. </a:t>
            </a:r>
            <a:r>
              <a:rPr lang="ko-KR" altLang="en-US" sz="1400" dirty="0">
                <a:solidFill>
                  <a:srgbClr val="404040"/>
                </a:solidFill>
              </a:rPr>
              <a:t>기차역 점포 중 전국 </a:t>
            </a:r>
            <a:r>
              <a:rPr lang="en-US" altLang="ko-KR" sz="1400" dirty="0">
                <a:solidFill>
                  <a:srgbClr val="404040"/>
                </a:solidFill>
              </a:rPr>
              <a:t>1</a:t>
            </a:r>
            <a:r>
              <a:rPr lang="ko-KR" altLang="en-US" sz="1400" dirty="0">
                <a:solidFill>
                  <a:srgbClr val="404040"/>
                </a:solidFill>
              </a:rPr>
              <a:t>위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</a:rPr>
              <a:t>코로나 쇼크 뚫고 최대 매출 기록하며 단일 베이커리 브랜드 매출 </a:t>
            </a:r>
            <a:r>
              <a:rPr lang="en-US" altLang="ko-KR" sz="1400" dirty="0">
                <a:solidFill>
                  <a:srgbClr val="404040"/>
                </a:solidFill>
              </a:rPr>
              <a:t>600</a:t>
            </a:r>
            <a:r>
              <a:rPr lang="ko-KR" altLang="en-US" sz="1400" dirty="0">
                <a:solidFill>
                  <a:srgbClr val="404040"/>
                </a:solidFill>
              </a:rPr>
              <a:t>억 달성</a:t>
            </a:r>
            <a:endParaRPr lang="en-US" altLang="ko-KR" sz="14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문화서비스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육상운송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호텔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상승률이 높음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C3978B-52C8-5299-35F4-13F5D313AFA5}"/>
              </a:ext>
            </a:extLst>
          </p:cNvPr>
          <p:cNvCxnSpPr>
            <a:cxnSpLocks/>
          </p:cNvCxnSpPr>
          <p:nvPr/>
        </p:nvCxnSpPr>
        <p:spPr>
          <a:xfrm flipV="1">
            <a:off x="6723635" y="1300894"/>
            <a:ext cx="0" cy="31617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79635E-D5FE-CE9E-B9C8-DAF1A3DF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27" y="1881333"/>
            <a:ext cx="5254226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5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1FA2B-81FA-05C7-4505-2F1CDDC169A1}"/>
              </a:ext>
            </a:extLst>
          </p:cNvPr>
          <p:cNvSpPr txBox="1"/>
          <p:nvPr/>
        </p:nvSpPr>
        <p:spPr>
          <a:xfrm>
            <a:off x="177369" y="-9698"/>
            <a:ext cx="1201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서울 업종별 지출액 비교</a:t>
            </a:r>
            <a:r>
              <a:rPr lang="en-US" altLang="ko-KR" sz="5400" b="1" dirty="0">
                <a:solidFill>
                  <a:schemeClr val="bg1"/>
                </a:solidFill>
                <a:latin typeface="Calibri" panose="020F0502020204030204"/>
              </a:rPr>
              <a:t> 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거리두기 해제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547928-5496-4416-C1C8-4898299A3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/>
          <a:stretch/>
        </p:blipFill>
        <p:spPr>
          <a:xfrm>
            <a:off x="76200" y="2166664"/>
            <a:ext cx="6502399" cy="304045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816FC2-B9B0-211F-6A4D-160A752AC836}"/>
              </a:ext>
            </a:extLst>
          </p:cNvPr>
          <p:cNvCxnSpPr>
            <a:cxnSpLocks/>
          </p:cNvCxnSpPr>
          <p:nvPr/>
        </p:nvCxnSpPr>
        <p:spPr>
          <a:xfrm flipV="1">
            <a:off x="6678020" y="1725020"/>
            <a:ext cx="0" cy="36936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CD2A6D-FD03-B7DD-343C-B2E3E944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20" y="2350497"/>
            <a:ext cx="5440501" cy="26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C3F1-D95B-3C10-681D-425953F3743C}"/>
              </a:ext>
            </a:extLst>
          </p:cNvPr>
          <p:cNvSpPr/>
          <p:nvPr/>
        </p:nvSpPr>
        <p:spPr>
          <a:xfrm>
            <a:off x="1388278" y="5559616"/>
            <a:ext cx="1012427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서울은 </a:t>
            </a: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레저용품쇼핑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캠핑장</a:t>
            </a:r>
            <a:r>
              <a:rPr lang="en-US" altLang="ko-KR" sz="1600" b="1" dirty="0">
                <a:solidFill>
                  <a:srgbClr val="00ADEF"/>
                </a:solidFill>
              </a:rPr>
              <a:t>/</a:t>
            </a:r>
            <a:r>
              <a:rPr lang="ko-KR" altLang="en-US" sz="1600" b="1" dirty="0">
                <a:solidFill>
                  <a:srgbClr val="00ADEF"/>
                </a:solidFill>
              </a:rPr>
              <a:t>펜션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항공운송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 err="1">
                <a:solidFill>
                  <a:srgbClr val="00ADEF"/>
                </a:solidFill>
              </a:rPr>
              <a:t>여행업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상승률이 높음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9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C762D23-54C7-4B92-24C3-F9C07BD3B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261006"/>
            <a:ext cx="9290050" cy="42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1FA2B-81FA-05C7-4505-2F1CDDC169A1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전국 업종별 지출액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거리두기 해제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9646D7-5201-7EA8-F92F-88072675016B}"/>
              </a:ext>
            </a:extLst>
          </p:cNvPr>
          <p:cNvSpPr/>
          <p:nvPr/>
        </p:nvSpPr>
        <p:spPr>
          <a:xfrm>
            <a:off x="2514464" y="5335980"/>
            <a:ext cx="9338989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전국적으로 </a:t>
            </a:r>
            <a:r>
              <a:rPr lang="ko-KR" altLang="en-US" sz="1600" b="1" dirty="0">
                <a:solidFill>
                  <a:srgbClr val="00ADEF"/>
                </a:solidFill>
              </a:rPr>
              <a:t>운송</a:t>
            </a:r>
            <a:r>
              <a:rPr lang="ko-KR" altLang="en-US" sz="1600" b="1" dirty="0">
                <a:solidFill>
                  <a:srgbClr val="404040"/>
                </a:solidFill>
              </a:rPr>
              <a:t>과 관련된 지출이 높은 상승률을 보임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해외 출국이 가능한 현재 </a:t>
            </a:r>
            <a:r>
              <a:rPr lang="ko-KR" altLang="en-US" sz="1600" b="1" dirty="0">
                <a:solidFill>
                  <a:srgbClr val="00ADEF"/>
                </a:solidFill>
              </a:rPr>
              <a:t>여행업</a:t>
            </a:r>
            <a:r>
              <a:rPr lang="ko-KR" altLang="en-US" sz="1600" b="1" dirty="0">
                <a:solidFill>
                  <a:srgbClr val="404040"/>
                </a:solidFill>
              </a:rPr>
              <a:t>도 높은 상승률을 보임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05</a:t>
            </a:r>
            <a:r>
              <a:rPr lang="ko-KR" altLang="en-US" sz="1600" b="1" dirty="0">
                <a:solidFill>
                  <a:srgbClr val="404040"/>
                </a:solidFill>
              </a:rPr>
              <a:t>월</a:t>
            </a:r>
            <a:r>
              <a:rPr lang="en-US" altLang="ko-KR" sz="1600" b="1" dirty="0">
                <a:solidFill>
                  <a:srgbClr val="404040"/>
                </a:solidFill>
              </a:rPr>
              <a:t>~ 06</a:t>
            </a:r>
            <a:r>
              <a:rPr lang="ko-KR" altLang="en-US" sz="1600" b="1" dirty="0">
                <a:solidFill>
                  <a:srgbClr val="404040"/>
                </a:solidFill>
              </a:rPr>
              <a:t>월이지만 스키장의 지출액도 높은 편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   </a:t>
            </a:r>
            <a:r>
              <a:rPr lang="en-US" altLang="ko-KR" sz="1400" dirty="0">
                <a:solidFill>
                  <a:srgbClr val="404040"/>
                </a:solidFill>
              </a:rPr>
              <a:t>:</a:t>
            </a:r>
            <a:r>
              <a:rPr lang="ko-KR" altLang="en-US" sz="1400" dirty="0">
                <a:solidFill>
                  <a:srgbClr val="404040"/>
                </a:solidFill>
              </a:rPr>
              <a:t>산악자전거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</a:rPr>
              <a:t>캠핑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 err="1">
                <a:solidFill>
                  <a:srgbClr val="404040"/>
                </a:solidFill>
              </a:rPr>
              <a:t>루지</a:t>
            </a:r>
            <a:r>
              <a:rPr lang="en-US" altLang="ko-KR" sz="1400" dirty="0">
                <a:solidFill>
                  <a:srgbClr val="404040"/>
                </a:solidFill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</a:rPr>
              <a:t>스카이 스윙 등을 운영하여 관광객 유입</a:t>
            </a:r>
            <a:endParaRPr lang="en-US" altLang="ko-KR" sz="1600" dirty="0">
              <a:solidFill>
                <a:srgbClr val="40404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CC4CD-E854-C1B5-38D6-2E2B5259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84" y="1516603"/>
            <a:ext cx="5670736" cy="2398183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BAE6AF4-F90C-5F90-1ABA-8B74B59C008A}"/>
              </a:ext>
            </a:extLst>
          </p:cNvPr>
          <p:cNvCxnSpPr/>
          <p:nvPr/>
        </p:nvCxnSpPr>
        <p:spPr>
          <a:xfrm flipV="1">
            <a:off x="3289300" y="3013999"/>
            <a:ext cx="2730500" cy="80645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9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065A0E9-C44F-BCE0-CA4C-197FB4DB88B0}"/>
              </a:ext>
            </a:extLst>
          </p:cNvPr>
          <p:cNvGrpSpPr/>
          <p:nvPr/>
        </p:nvGrpSpPr>
        <p:grpSpPr>
          <a:xfrm>
            <a:off x="-728978" y="901917"/>
            <a:ext cx="6563768" cy="6049562"/>
            <a:chOff x="4619001" y="0"/>
            <a:chExt cx="7737882" cy="6858000"/>
          </a:xfrm>
        </p:grpSpPr>
        <p:sp>
          <p:nvSpPr>
            <p:cNvPr id="7" name="자유형 16">
              <a:extLst>
                <a:ext uri="{FF2B5EF4-FFF2-40B4-BE49-F238E27FC236}">
                  <a16:creationId xmlns:a16="http://schemas.microsoft.com/office/drawing/2014/main" id="{DBCB4BDD-F118-3EF3-1378-44DCCA58BE9D}"/>
                </a:ext>
              </a:extLst>
            </p:cNvPr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E6CDFB48-C26F-47B6-A880-86B93FAE55B1}"/>
                </a:ext>
              </a:extLst>
            </p:cNvPr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35D85EE6-9354-103F-BDDD-A77540E65556}"/>
                </a:ext>
              </a:extLst>
            </p:cNvPr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9EB1F2F5-3B8F-E7DB-F382-FBEE028472A3}"/>
                </a:ext>
              </a:extLst>
            </p:cNvPr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58C7648C-95B2-C045-FB74-3C74828EDEFD}"/>
                </a:ext>
              </a:extLst>
            </p:cNvPr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F26051A-F4B5-D53D-7A49-442FE98CB797}"/>
                </a:ext>
              </a:extLst>
            </p:cNvPr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03C469B-EE1C-0D98-7623-63248B26D377}"/>
                </a:ext>
              </a:extLst>
            </p:cNvPr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포인트가 16개인 별 28">
            <a:extLst>
              <a:ext uri="{FF2B5EF4-FFF2-40B4-BE49-F238E27FC236}">
                <a16:creationId xmlns:a16="http://schemas.microsoft.com/office/drawing/2014/main" id="{DB6358F0-839D-6C71-BE89-B7437C9CC404}"/>
              </a:ext>
            </a:extLst>
          </p:cNvPr>
          <p:cNvSpPr/>
          <p:nvPr/>
        </p:nvSpPr>
        <p:spPr>
          <a:xfrm>
            <a:off x="5537841" y="1436836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1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05D555-CD93-CEB1-D49D-6BE92CEFA32B}"/>
              </a:ext>
            </a:extLst>
          </p:cNvPr>
          <p:cNvSpPr/>
          <p:nvPr/>
        </p:nvSpPr>
        <p:spPr>
          <a:xfrm>
            <a:off x="6270163" y="1464385"/>
            <a:ext cx="285236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04040"/>
                </a:solidFill>
              </a:rPr>
              <a:t>프로젝트 배경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25C93E-68F9-112F-AAB3-605652A5604F}"/>
              </a:ext>
            </a:extLst>
          </p:cNvPr>
          <p:cNvSpPr/>
          <p:nvPr/>
        </p:nvSpPr>
        <p:spPr>
          <a:xfrm>
            <a:off x="6270163" y="2296323"/>
            <a:ext cx="547336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04040"/>
                </a:solidFill>
              </a:rPr>
              <a:t>프로젝트 팀 구성 및 역할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  <p:sp>
        <p:nvSpPr>
          <p:cNvPr id="40" name="포인트가 16개인 별 28">
            <a:extLst>
              <a:ext uri="{FF2B5EF4-FFF2-40B4-BE49-F238E27FC236}">
                <a16:creationId xmlns:a16="http://schemas.microsoft.com/office/drawing/2014/main" id="{75766560-09CF-27B9-5C61-31D69DEB4054}"/>
              </a:ext>
            </a:extLst>
          </p:cNvPr>
          <p:cNvSpPr/>
          <p:nvPr/>
        </p:nvSpPr>
        <p:spPr>
          <a:xfrm>
            <a:off x="5537841" y="2268774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2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41" name="포인트가 16개인 별 28">
            <a:extLst>
              <a:ext uri="{FF2B5EF4-FFF2-40B4-BE49-F238E27FC236}">
                <a16:creationId xmlns:a16="http://schemas.microsoft.com/office/drawing/2014/main" id="{73D8B2F8-293E-D020-ED63-57466CE4CD33}"/>
              </a:ext>
            </a:extLst>
          </p:cNvPr>
          <p:cNvSpPr/>
          <p:nvPr/>
        </p:nvSpPr>
        <p:spPr>
          <a:xfrm>
            <a:off x="5537841" y="3100712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3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42" name="포인트가 16개인 별 28">
            <a:extLst>
              <a:ext uri="{FF2B5EF4-FFF2-40B4-BE49-F238E27FC236}">
                <a16:creationId xmlns:a16="http://schemas.microsoft.com/office/drawing/2014/main" id="{63C6975F-4B36-396A-4A84-1AE6B86F165E}"/>
              </a:ext>
            </a:extLst>
          </p:cNvPr>
          <p:cNvSpPr/>
          <p:nvPr/>
        </p:nvSpPr>
        <p:spPr>
          <a:xfrm>
            <a:off x="5537841" y="3932650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4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43" name="포인트가 16개인 별 28">
            <a:extLst>
              <a:ext uri="{FF2B5EF4-FFF2-40B4-BE49-F238E27FC236}">
                <a16:creationId xmlns:a16="http://schemas.microsoft.com/office/drawing/2014/main" id="{44E60F33-7EFF-8C64-004F-1541A0EA3F65}"/>
              </a:ext>
            </a:extLst>
          </p:cNvPr>
          <p:cNvSpPr/>
          <p:nvPr/>
        </p:nvSpPr>
        <p:spPr>
          <a:xfrm>
            <a:off x="5537841" y="4764588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5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CF5DEE5-53B6-3BB2-3F61-4ECD696A775A}"/>
              </a:ext>
            </a:extLst>
          </p:cNvPr>
          <p:cNvSpPr/>
          <p:nvPr/>
        </p:nvSpPr>
        <p:spPr>
          <a:xfrm>
            <a:off x="6270163" y="3128261"/>
            <a:ext cx="547336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04040"/>
                </a:solidFill>
              </a:rPr>
              <a:t>프로젝트 수행 절차 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4F607E-1BD7-C678-3C71-906DDE548CED}"/>
              </a:ext>
            </a:extLst>
          </p:cNvPr>
          <p:cNvSpPr/>
          <p:nvPr/>
        </p:nvSpPr>
        <p:spPr>
          <a:xfrm>
            <a:off x="6270163" y="3960199"/>
            <a:ext cx="587274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04040"/>
                </a:solidFill>
              </a:rPr>
              <a:t>프로젝트 수행 결과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FC79EC-58E3-D15D-577A-D711B4E88093}"/>
              </a:ext>
            </a:extLst>
          </p:cNvPr>
          <p:cNvSpPr/>
          <p:nvPr/>
        </p:nvSpPr>
        <p:spPr>
          <a:xfrm>
            <a:off x="6270163" y="4792137"/>
            <a:ext cx="547336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04040"/>
                </a:solidFill>
              </a:rPr>
              <a:t>Q&amp;A </a:t>
            </a:r>
            <a:r>
              <a:rPr lang="ko-KR" altLang="en-US" sz="2800" b="1" dirty="0">
                <a:solidFill>
                  <a:srgbClr val="404040"/>
                </a:solidFill>
              </a:rPr>
              <a:t>및 보완점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  <p:sp>
        <p:nvSpPr>
          <p:cNvPr id="3" name="포인트가 16개인 별 28">
            <a:extLst>
              <a:ext uri="{FF2B5EF4-FFF2-40B4-BE49-F238E27FC236}">
                <a16:creationId xmlns:a16="http://schemas.microsoft.com/office/drawing/2014/main" id="{D90B55A9-3506-F896-BFF9-112095AD47E9}"/>
              </a:ext>
            </a:extLst>
          </p:cNvPr>
          <p:cNvSpPr/>
          <p:nvPr/>
        </p:nvSpPr>
        <p:spPr>
          <a:xfrm>
            <a:off x="5537841" y="5596527"/>
            <a:ext cx="593899" cy="605432"/>
          </a:xfrm>
          <a:prstGeom prst="star16">
            <a:avLst>
              <a:gd name="adj" fmla="val 4370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6</a:t>
            </a:r>
            <a:endParaRPr lang="ko-KR" altLang="en-US" sz="2600" b="1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2538BD-94A5-0AD5-5A21-91D9630E5A48}"/>
              </a:ext>
            </a:extLst>
          </p:cNvPr>
          <p:cNvSpPr/>
          <p:nvPr/>
        </p:nvSpPr>
        <p:spPr>
          <a:xfrm>
            <a:off x="6270163" y="5624075"/>
            <a:ext cx="547336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04040"/>
                </a:solidFill>
              </a:rPr>
              <a:t>개발 후기 및 느낀 점</a:t>
            </a:r>
            <a:endParaRPr lang="en-US" altLang="ko-KR" sz="28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1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437719" y="189133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정리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0F06C9-AB1B-5398-0A0A-1EE440C22C05}"/>
              </a:ext>
            </a:extLst>
          </p:cNvPr>
          <p:cNvSpPr/>
          <p:nvPr/>
        </p:nvSpPr>
        <p:spPr>
          <a:xfrm>
            <a:off x="563034" y="1382809"/>
            <a:ext cx="11065932" cy="6815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404040"/>
                </a:solidFill>
              </a:rPr>
              <a:t>1. </a:t>
            </a:r>
            <a:r>
              <a:rPr lang="ko-KR" altLang="en-US" sz="1600" b="1" dirty="0">
                <a:solidFill>
                  <a:srgbClr val="404040"/>
                </a:solidFill>
              </a:rPr>
              <a:t>코로나가 유행한 뒤 국내 관광 규모가 감소하였으나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거리두기를 해제한 현재 회복한 모습을 보인다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2. </a:t>
            </a:r>
            <a:r>
              <a:rPr lang="ko-KR" altLang="en-US" sz="1600" b="1" dirty="0">
                <a:solidFill>
                  <a:srgbClr val="404040"/>
                </a:solidFill>
              </a:rPr>
              <a:t>코로나 전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후 높은 </a:t>
            </a:r>
            <a:r>
              <a:rPr lang="ko-KR" altLang="en-US" sz="1600" b="1" dirty="0" err="1">
                <a:solidFill>
                  <a:srgbClr val="404040"/>
                </a:solidFill>
              </a:rPr>
              <a:t>하락률을</a:t>
            </a:r>
            <a:r>
              <a:rPr lang="ko-KR" altLang="en-US" sz="1600" b="1" dirty="0">
                <a:solidFill>
                  <a:srgbClr val="404040"/>
                </a:solidFill>
              </a:rPr>
              <a:t> 보인 지역은 </a:t>
            </a:r>
            <a:r>
              <a:rPr lang="en-US" altLang="ko-KR" sz="1600" b="1" dirty="0">
                <a:solidFill>
                  <a:srgbClr val="00B0F0"/>
                </a:solidFill>
              </a:rPr>
              <a:t>[</a:t>
            </a:r>
            <a:r>
              <a:rPr lang="ko-KR" altLang="en-US" sz="1600" b="1" dirty="0">
                <a:solidFill>
                  <a:srgbClr val="00B0F0"/>
                </a:solidFill>
              </a:rPr>
              <a:t>인천</a:t>
            </a:r>
            <a:r>
              <a:rPr lang="en-US" altLang="ko-KR" sz="1600" b="1" dirty="0">
                <a:solidFill>
                  <a:srgbClr val="00B0F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대전</a:t>
            </a:r>
            <a:r>
              <a:rPr lang="en-US" altLang="ko-KR" sz="1600" b="1" dirty="0">
                <a:solidFill>
                  <a:srgbClr val="00B0F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이며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낮은 </a:t>
            </a:r>
            <a:r>
              <a:rPr lang="ko-KR" altLang="en-US" sz="1600" b="1" dirty="0" err="1">
                <a:solidFill>
                  <a:srgbClr val="404040"/>
                </a:solidFill>
              </a:rPr>
              <a:t>하락률을</a:t>
            </a:r>
            <a:r>
              <a:rPr lang="ko-KR" altLang="en-US" sz="1600" b="1" dirty="0">
                <a:solidFill>
                  <a:srgbClr val="404040"/>
                </a:solidFill>
              </a:rPr>
              <a:t> 보인 지역은 </a:t>
            </a:r>
            <a:r>
              <a:rPr lang="en-US" altLang="ko-KR" sz="1600" b="1" dirty="0">
                <a:solidFill>
                  <a:srgbClr val="00B0F0"/>
                </a:solidFill>
              </a:rPr>
              <a:t>[</a:t>
            </a:r>
            <a:r>
              <a:rPr lang="ko-KR" altLang="en-US" sz="1600" b="1" dirty="0">
                <a:solidFill>
                  <a:srgbClr val="00B0F0"/>
                </a:solidFill>
              </a:rPr>
              <a:t>전남</a:t>
            </a:r>
            <a:r>
              <a:rPr lang="en-US" altLang="ko-KR" sz="1600" b="1" dirty="0">
                <a:solidFill>
                  <a:srgbClr val="00B0F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제주</a:t>
            </a:r>
            <a:r>
              <a:rPr lang="en-US" altLang="ko-KR" sz="1600" b="1" dirty="0">
                <a:solidFill>
                  <a:srgbClr val="00B0F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이다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404040"/>
                </a:solidFill>
              </a:rPr>
              <a:t>거리두기 해제 후 높은 상승률을 보인 지역은 </a:t>
            </a:r>
            <a:r>
              <a:rPr lang="en-US" altLang="ko-KR" sz="1600" b="1" dirty="0">
                <a:solidFill>
                  <a:srgbClr val="00ADEF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대전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서울</a:t>
            </a:r>
            <a:r>
              <a:rPr lang="en-US" altLang="ko-KR" sz="1600" b="1" dirty="0">
                <a:solidFill>
                  <a:srgbClr val="00ADEF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이며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낮은 상승률을 보인 지역은 </a:t>
            </a:r>
            <a:r>
              <a:rPr lang="en-US" altLang="ko-KR" sz="1600" b="1" dirty="0">
                <a:solidFill>
                  <a:srgbClr val="00ADEF"/>
                </a:solidFill>
              </a:rPr>
              <a:t>[</a:t>
            </a:r>
            <a:r>
              <a:rPr lang="ko-KR" altLang="en-US" sz="1600" b="1" dirty="0">
                <a:solidFill>
                  <a:srgbClr val="00ADEF"/>
                </a:solidFill>
              </a:rPr>
              <a:t>전북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세종</a:t>
            </a:r>
            <a:r>
              <a:rPr lang="en-US" altLang="ko-KR" sz="1600" b="1" dirty="0">
                <a:solidFill>
                  <a:srgbClr val="00ADEF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이다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3. [</a:t>
            </a:r>
            <a:r>
              <a:rPr lang="ko-KR" altLang="en-US" sz="1600" b="1" dirty="0">
                <a:solidFill>
                  <a:srgbClr val="404040"/>
                </a:solidFill>
              </a:rPr>
              <a:t>인천</a:t>
            </a:r>
            <a:r>
              <a:rPr lang="en-US" altLang="ko-KR" sz="1600" b="1" dirty="0">
                <a:solidFill>
                  <a:srgbClr val="404040"/>
                </a:solidFill>
              </a:rPr>
              <a:t>] </a:t>
            </a:r>
            <a:r>
              <a:rPr lang="ko-KR" altLang="en-US" sz="1600" b="1" dirty="0">
                <a:solidFill>
                  <a:srgbClr val="404040"/>
                </a:solidFill>
              </a:rPr>
              <a:t>지역의 코로나 전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후 관광 지출액은 식음료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대형 쇼핑몰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면세점 </a:t>
            </a:r>
            <a:r>
              <a:rPr lang="ko-KR" altLang="en-US" sz="1600" b="1" dirty="0">
                <a:solidFill>
                  <a:srgbClr val="404040"/>
                </a:solidFill>
              </a:rPr>
              <a:t>비중이 높았으며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404040"/>
                </a:solidFill>
              </a:rPr>
              <a:t>코로나 이후 </a:t>
            </a:r>
            <a:r>
              <a:rPr lang="ko-KR" altLang="en-US" sz="1600" b="1" dirty="0">
                <a:solidFill>
                  <a:srgbClr val="00B0F0"/>
                </a:solidFill>
              </a:rPr>
              <a:t>면세점은 대폭 하락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골프장은 유일하게 상승</a:t>
            </a:r>
            <a:r>
              <a:rPr lang="ko-KR" altLang="en-US" sz="1600" b="1" dirty="0">
                <a:solidFill>
                  <a:srgbClr val="404040"/>
                </a:solidFill>
              </a:rPr>
              <a:t>하는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</a:rPr>
              <a:t>모습을 보인다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4. [</a:t>
            </a:r>
            <a:r>
              <a:rPr lang="ko-KR" altLang="en-US" sz="1600" b="1" dirty="0">
                <a:solidFill>
                  <a:srgbClr val="404040"/>
                </a:solidFill>
              </a:rPr>
              <a:t>제주</a:t>
            </a:r>
            <a:r>
              <a:rPr lang="en-US" altLang="ko-KR" sz="1600" b="1" dirty="0">
                <a:solidFill>
                  <a:srgbClr val="404040"/>
                </a:solidFill>
              </a:rPr>
              <a:t>] </a:t>
            </a:r>
            <a:r>
              <a:rPr lang="ko-KR" altLang="en-US" sz="1600" b="1" dirty="0">
                <a:solidFill>
                  <a:srgbClr val="404040"/>
                </a:solidFill>
              </a:rPr>
              <a:t>지역의 코로나 전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후 관광 지출액은 식음료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면세점</a:t>
            </a:r>
            <a:r>
              <a:rPr lang="en-US" altLang="ko-KR" sz="1600" b="1" dirty="0">
                <a:solidFill>
                  <a:srgbClr val="00B0F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골프장 </a:t>
            </a:r>
            <a:r>
              <a:rPr lang="ko-KR" altLang="en-US" sz="1600" b="1" dirty="0">
                <a:solidFill>
                  <a:srgbClr val="404040"/>
                </a:solidFill>
              </a:rPr>
              <a:t>비중이 높았으며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404040"/>
                </a:solidFill>
              </a:rPr>
              <a:t>코로나 이후 면세점 지출액이 감소하긴 했으나 하락폭이 크지 않다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00B0F0"/>
                </a:solidFill>
              </a:rPr>
              <a:t>식음료</a:t>
            </a:r>
            <a:r>
              <a:rPr lang="en-US" altLang="ko-KR" sz="1600" b="1" dirty="0">
                <a:solidFill>
                  <a:srgbClr val="00B0F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골프장</a:t>
            </a:r>
            <a:r>
              <a:rPr lang="ko-KR" altLang="en-US" sz="1600" b="1" dirty="0">
                <a:solidFill>
                  <a:srgbClr val="404040"/>
                </a:solidFill>
              </a:rPr>
              <a:t>은 </a:t>
            </a:r>
            <a:r>
              <a:rPr lang="ko-KR" altLang="en-US" sz="1600" b="1" dirty="0">
                <a:solidFill>
                  <a:srgbClr val="00B0F0"/>
                </a:solidFill>
              </a:rPr>
              <a:t>더 상승하는 </a:t>
            </a:r>
            <a:r>
              <a:rPr lang="ko-KR" altLang="en-US" sz="1600" b="1" dirty="0">
                <a:solidFill>
                  <a:srgbClr val="404040"/>
                </a:solidFill>
              </a:rPr>
              <a:t>모습을 보인다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5. [</a:t>
            </a:r>
            <a:r>
              <a:rPr lang="ko-KR" altLang="en-US" sz="1600" b="1" dirty="0">
                <a:solidFill>
                  <a:srgbClr val="404040"/>
                </a:solidFill>
              </a:rPr>
              <a:t>대전</a:t>
            </a:r>
            <a:r>
              <a:rPr lang="en-US" altLang="ko-KR" sz="1600" b="1" dirty="0">
                <a:solidFill>
                  <a:srgbClr val="404040"/>
                </a:solidFill>
              </a:rPr>
              <a:t>] </a:t>
            </a:r>
            <a:r>
              <a:rPr lang="ko-KR" altLang="en-US" sz="1600" b="1" dirty="0">
                <a:solidFill>
                  <a:srgbClr val="404040"/>
                </a:solidFill>
              </a:rPr>
              <a:t>지역의 코로나 전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후 관광 지출액은 식음료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육상운송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대형 쇼핑몰 비중이 높았으며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404040"/>
                </a:solidFill>
              </a:rPr>
              <a:t>코로나 이후 </a:t>
            </a:r>
            <a:r>
              <a:rPr lang="ko-KR" altLang="en-US" sz="1600" b="1" dirty="0">
                <a:solidFill>
                  <a:srgbClr val="00B0F0"/>
                </a:solidFill>
              </a:rPr>
              <a:t>육상운송은 대폭 하락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대형 쇼핑몰은 상승</a:t>
            </a:r>
            <a:r>
              <a:rPr lang="ko-KR" altLang="en-US" sz="1600" b="1" dirty="0">
                <a:solidFill>
                  <a:srgbClr val="404040"/>
                </a:solidFill>
              </a:rPr>
              <a:t>하였고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404040"/>
                </a:solidFill>
              </a:rPr>
              <a:t>거리두기 해제 후 </a:t>
            </a:r>
            <a:r>
              <a:rPr lang="ko-KR" altLang="en-US" sz="1600" b="1" dirty="0">
                <a:solidFill>
                  <a:srgbClr val="00ADEF"/>
                </a:solidFill>
              </a:rPr>
              <a:t>육상운송 대폭 상승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대형 쇼핑몰은 한층 더 상승</a:t>
            </a:r>
            <a:r>
              <a:rPr lang="ko-KR" altLang="en-US" sz="1600" b="1" dirty="0">
                <a:solidFill>
                  <a:srgbClr val="404040"/>
                </a:solidFill>
              </a:rPr>
              <a:t>하는 모습을 보인다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6. [</a:t>
            </a:r>
            <a:r>
              <a:rPr lang="ko-KR" altLang="en-US" sz="1600" b="1" dirty="0">
                <a:solidFill>
                  <a:srgbClr val="404040"/>
                </a:solidFill>
              </a:rPr>
              <a:t>서울</a:t>
            </a:r>
            <a:r>
              <a:rPr lang="en-US" altLang="ko-KR" sz="1600" b="1" dirty="0">
                <a:solidFill>
                  <a:srgbClr val="404040"/>
                </a:solidFill>
              </a:rPr>
              <a:t>] </a:t>
            </a:r>
            <a:r>
              <a:rPr lang="ko-KR" altLang="en-US" sz="1600" b="1" dirty="0">
                <a:solidFill>
                  <a:srgbClr val="404040"/>
                </a:solidFill>
              </a:rPr>
              <a:t>지역의 관광 지출액은 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 </a:t>
            </a:r>
            <a:r>
              <a:rPr lang="ko-KR" altLang="en-US" sz="1600" b="1" dirty="0">
                <a:solidFill>
                  <a:srgbClr val="00ADEF"/>
                </a:solidFill>
              </a:rPr>
              <a:t>대형쇼핑몰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*거주민 소비 제외</a:t>
            </a:r>
            <a:r>
              <a:rPr lang="en-US" altLang="ko-KR" sz="1600" b="1" dirty="0">
                <a:solidFill>
                  <a:srgbClr val="404040"/>
                </a:solidFill>
              </a:rPr>
              <a:t>),</a:t>
            </a: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  <a:r>
              <a:rPr lang="ko-KR" altLang="en-US" sz="1600" b="1" dirty="0">
                <a:solidFill>
                  <a:srgbClr val="00ADEF"/>
                </a:solidFill>
              </a:rPr>
              <a:t>레저용품쇼핑 </a:t>
            </a:r>
            <a:r>
              <a:rPr lang="ko-KR" altLang="en-US" sz="1600" b="1" dirty="0">
                <a:solidFill>
                  <a:srgbClr val="404040"/>
                </a:solidFill>
              </a:rPr>
              <a:t>비중이 높았으며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거리두기 해제 후</a:t>
            </a:r>
            <a:r>
              <a:rPr lang="en-US" altLang="ko-KR" sz="1600" b="1" dirty="0">
                <a:solidFill>
                  <a:srgbClr val="404040"/>
                </a:solidFill>
              </a:rPr>
              <a:t> [</a:t>
            </a:r>
            <a:r>
              <a:rPr lang="ko-KR" altLang="en-US" sz="1600" b="1" dirty="0">
                <a:solidFill>
                  <a:srgbClr val="00ADEF"/>
                </a:solidFill>
              </a:rPr>
              <a:t>캠핑장</a:t>
            </a:r>
            <a:r>
              <a:rPr lang="en-US" altLang="ko-KR" sz="1600" b="1" dirty="0">
                <a:solidFill>
                  <a:srgbClr val="00ADEF"/>
                </a:solidFill>
              </a:rPr>
              <a:t>/</a:t>
            </a:r>
            <a:r>
              <a:rPr lang="ko-KR" altLang="en-US" sz="1600" b="1" dirty="0">
                <a:solidFill>
                  <a:srgbClr val="00ADEF"/>
                </a:solidFill>
              </a:rPr>
              <a:t>펜션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항공운송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 err="1">
                <a:solidFill>
                  <a:srgbClr val="00ADEF"/>
                </a:solidFill>
              </a:rPr>
              <a:t>여행업</a:t>
            </a:r>
            <a:r>
              <a:rPr lang="en-US" altLang="ko-KR" sz="1600" b="1" dirty="0">
                <a:solidFill>
                  <a:srgbClr val="404040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이 높은 상승률을 보인다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7. </a:t>
            </a:r>
            <a:r>
              <a:rPr lang="ko-KR" altLang="en-US" sz="1600" b="1" dirty="0">
                <a:solidFill>
                  <a:srgbClr val="404040"/>
                </a:solidFill>
              </a:rPr>
              <a:t>거리두기 해제 후 전국적으로 </a:t>
            </a:r>
            <a:r>
              <a:rPr lang="ko-KR" altLang="en-US" sz="1600" b="1" dirty="0">
                <a:solidFill>
                  <a:srgbClr val="00ADEF"/>
                </a:solidFill>
              </a:rPr>
              <a:t>운송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  <a:r>
              <a:rPr lang="ko-KR" altLang="en-US" sz="1600" b="1" dirty="0">
                <a:solidFill>
                  <a:srgbClr val="404040"/>
                </a:solidFill>
              </a:rPr>
              <a:t> </a:t>
            </a:r>
            <a:r>
              <a:rPr lang="ko-KR" altLang="en-US" sz="1600" b="1" dirty="0">
                <a:solidFill>
                  <a:srgbClr val="00ADEF"/>
                </a:solidFill>
              </a:rPr>
              <a:t>여행업</a:t>
            </a:r>
            <a:r>
              <a:rPr lang="ko-KR" altLang="en-US" sz="1600" b="1" dirty="0">
                <a:solidFill>
                  <a:srgbClr val="404040"/>
                </a:solidFill>
              </a:rPr>
              <a:t>이 높은 상승률을 보이며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rgbClr val="00ADEF"/>
                </a:solidFill>
              </a:rPr>
              <a:t>   [</a:t>
            </a:r>
            <a:r>
              <a:rPr lang="ko-KR" altLang="en-US" sz="1600" b="1" dirty="0">
                <a:solidFill>
                  <a:srgbClr val="00ADEF"/>
                </a:solidFill>
              </a:rPr>
              <a:t>식음료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대형 쇼핑몰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골프장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기타숙박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렌터카</a:t>
            </a:r>
            <a:r>
              <a:rPr lang="en-US" altLang="ko-KR" sz="1600" b="1" dirty="0">
                <a:solidFill>
                  <a:srgbClr val="00ADEF"/>
                </a:solidFill>
              </a:rPr>
              <a:t>, </a:t>
            </a:r>
            <a:r>
              <a:rPr lang="ko-KR" altLang="en-US" sz="1600" b="1" dirty="0">
                <a:solidFill>
                  <a:srgbClr val="00ADEF"/>
                </a:solidFill>
              </a:rPr>
              <a:t>레저용품 쇼핑</a:t>
            </a:r>
            <a:r>
              <a:rPr lang="en-US" altLang="ko-KR" sz="1600" b="1" dirty="0">
                <a:solidFill>
                  <a:srgbClr val="00ADEF"/>
                </a:solidFill>
              </a:rPr>
              <a:t>]</a:t>
            </a:r>
            <a:r>
              <a:rPr lang="ko-KR" altLang="en-US" sz="1600" b="1" dirty="0">
                <a:solidFill>
                  <a:srgbClr val="404040"/>
                </a:solidFill>
              </a:rPr>
              <a:t>의 상승률은 비교적 낮다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endParaRPr lang="en-US" altLang="ko-KR" sz="1600" b="1" dirty="0">
              <a:solidFill>
                <a:srgbClr val="404040"/>
              </a:solidFill>
            </a:endParaRPr>
          </a:p>
          <a:p>
            <a:r>
              <a:rPr lang="en-US" altLang="ko-KR" sz="1600" b="1" dirty="0">
                <a:solidFill>
                  <a:srgbClr val="404040"/>
                </a:solidFill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4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0F06C9-AB1B-5398-0A0A-1EE440C22C05}"/>
              </a:ext>
            </a:extLst>
          </p:cNvPr>
          <p:cNvSpPr/>
          <p:nvPr/>
        </p:nvSpPr>
        <p:spPr>
          <a:xfrm>
            <a:off x="440267" y="2182230"/>
            <a:ext cx="11188699" cy="5584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404040"/>
                </a:solidFill>
              </a:rPr>
              <a:t>데이터 </a:t>
            </a:r>
            <a:r>
              <a:rPr lang="ko-KR" altLang="en-US" sz="1600" b="1" dirty="0" err="1">
                <a:solidFill>
                  <a:srgbClr val="404040"/>
                </a:solidFill>
              </a:rPr>
              <a:t>전처리</a:t>
            </a:r>
            <a:r>
              <a:rPr lang="ko-KR" altLang="en-US" sz="1600" b="1" dirty="0">
                <a:solidFill>
                  <a:srgbClr val="404040"/>
                </a:solidFill>
              </a:rPr>
              <a:t> 단계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1) </a:t>
            </a:r>
            <a:r>
              <a:rPr lang="ko-KR" altLang="en-US" sz="1600" b="1" dirty="0">
                <a:solidFill>
                  <a:srgbClr val="404040"/>
                </a:solidFill>
              </a:rPr>
              <a:t>데이터의 연도와 지역을 선정한 후 클래스를 통하여 전체적인 데이터와 </a:t>
            </a:r>
            <a:r>
              <a:rPr lang="ko-KR" altLang="en-US" sz="1600" b="1" dirty="0" err="1">
                <a:solidFill>
                  <a:srgbClr val="404040"/>
                </a:solidFill>
              </a:rPr>
              <a:t>간략화된</a:t>
            </a:r>
            <a:r>
              <a:rPr lang="ko-KR" altLang="en-US" sz="1600" b="1" dirty="0">
                <a:solidFill>
                  <a:srgbClr val="404040"/>
                </a:solidFill>
              </a:rPr>
              <a:t> 데이터 등</a:t>
            </a:r>
            <a:r>
              <a:rPr lang="en-US" altLang="ko-KR" sz="1600" b="1" dirty="0">
                <a:solidFill>
                  <a:srgbClr val="404040"/>
                </a:solidFill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</a:rPr>
              <a:t>여러 정보들을 가지고 옴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2. </a:t>
            </a:r>
            <a:r>
              <a:rPr lang="ko-KR" altLang="en-US" sz="1600" b="1" dirty="0">
                <a:solidFill>
                  <a:srgbClr val="404040"/>
                </a:solidFill>
              </a:rPr>
              <a:t>처리했던 내용들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1) </a:t>
            </a:r>
            <a:r>
              <a:rPr lang="ko-KR" altLang="en-US" sz="1600" b="1" dirty="0">
                <a:solidFill>
                  <a:srgbClr val="404040"/>
                </a:solidFill>
              </a:rPr>
              <a:t>입력했던 연도와 전체 데이터를 반환</a:t>
            </a:r>
            <a:r>
              <a:rPr lang="en-US" altLang="ko-KR" sz="1600" b="1" dirty="0">
                <a:solidFill>
                  <a:srgbClr val="404040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2) </a:t>
            </a:r>
            <a:r>
              <a:rPr lang="ko-KR" altLang="en-US" sz="1600" b="1" dirty="0">
                <a:solidFill>
                  <a:srgbClr val="404040"/>
                </a:solidFill>
              </a:rPr>
              <a:t>입력했던 연도와 지역과 분야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컬럼</a:t>
            </a:r>
            <a:r>
              <a:rPr lang="en-US" altLang="ko-KR" sz="1600" b="1" dirty="0">
                <a:solidFill>
                  <a:srgbClr val="404040"/>
                </a:solidFill>
              </a:rPr>
              <a:t>)</a:t>
            </a:r>
            <a:r>
              <a:rPr lang="ko-KR" altLang="en-US" sz="1600" b="1" dirty="0">
                <a:solidFill>
                  <a:srgbClr val="404040"/>
                </a:solidFill>
              </a:rPr>
              <a:t>를 </a:t>
            </a:r>
            <a:r>
              <a:rPr lang="en-US" altLang="ko-KR" sz="1600" b="1" dirty="0">
                <a:solidFill>
                  <a:srgbClr val="404040"/>
                </a:solidFill>
              </a:rPr>
              <a:t>csv </a:t>
            </a:r>
            <a:r>
              <a:rPr lang="ko-KR" altLang="en-US" sz="1600" b="1" dirty="0">
                <a:solidFill>
                  <a:srgbClr val="404040"/>
                </a:solidFill>
              </a:rPr>
              <a:t>파일에서 추출하여 </a:t>
            </a:r>
            <a:r>
              <a:rPr lang="ko-KR" altLang="en-US" sz="1600" b="1" dirty="0" err="1">
                <a:solidFill>
                  <a:srgbClr val="404040"/>
                </a:solidFill>
              </a:rPr>
              <a:t>간략화된</a:t>
            </a:r>
            <a:r>
              <a:rPr lang="ko-KR" altLang="en-US" sz="1600" b="1" dirty="0">
                <a:solidFill>
                  <a:srgbClr val="404040"/>
                </a:solidFill>
              </a:rPr>
              <a:t> 데이터로 만들어 반환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3) </a:t>
            </a:r>
            <a:r>
              <a:rPr lang="ko-KR" altLang="en-US" sz="1600" b="1" dirty="0">
                <a:solidFill>
                  <a:srgbClr val="404040"/>
                </a:solidFill>
              </a:rPr>
              <a:t>파일의 이름 반환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4) 1)</a:t>
            </a:r>
            <a:r>
              <a:rPr lang="ko-KR" altLang="en-US" sz="1600" b="1" dirty="0">
                <a:solidFill>
                  <a:srgbClr val="404040"/>
                </a:solidFill>
              </a:rPr>
              <a:t>에서 보여주는 분야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컬럼</a:t>
            </a:r>
            <a:r>
              <a:rPr lang="en-US" altLang="ko-KR" sz="1600" b="1" dirty="0">
                <a:solidFill>
                  <a:srgbClr val="404040"/>
                </a:solidFill>
              </a:rPr>
              <a:t>)</a:t>
            </a:r>
            <a:r>
              <a:rPr lang="ko-KR" altLang="en-US" sz="1600" b="1" dirty="0">
                <a:solidFill>
                  <a:srgbClr val="404040"/>
                </a:solidFill>
              </a:rPr>
              <a:t>들을 </a:t>
            </a:r>
            <a:r>
              <a:rPr lang="en-US" altLang="ko-KR" sz="1600" b="1" dirty="0">
                <a:solidFill>
                  <a:srgbClr val="404040"/>
                </a:solidFill>
              </a:rPr>
              <a:t>list </a:t>
            </a:r>
            <a:r>
              <a:rPr lang="ko-KR" altLang="en-US" sz="1600" b="1" dirty="0">
                <a:solidFill>
                  <a:srgbClr val="404040"/>
                </a:solidFill>
              </a:rPr>
              <a:t>형식으로 반환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0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0F06C9-AB1B-5398-0A0A-1EE440C22C05}"/>
              </a:ext>
            </a:extLst>
          </p:cNvPr>
          <p:cNvSpPr/>
          <p:nvPr/>
        </p:nvSpPr>
        <p:spPr>
          <a:xfrm>
            <a:off x="789517" y="1438010"/>
            <a:ext cx="10054590" cy="7061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3. Class</a:t>
            </a:r>
            <a:r>
              <a:rPr lang="ko-KR" altLang="en-US" sz="1600" b="1" dirty="0">
                <a:solidFill>
                  <a:srgbClr val="404040"/>
                </a:solidFill>
              </a:rPr>
              <a:t>를 이용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class </a:t>
            </a:r>
            <a:r>
              <a:rPr lang="en-US" altLang="ko-KR" sz="1600" b="0" i="0" dirty="0" err="1">
                <a:solidFill>
                  <a:srgbClr val="404040"/>
                </a:solidFill>
                <a:effectLst/>
                <a:latin typeface="+mj-lt"/>
              </a:rPr>
              <a:t>DataExtract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 : def </a:t>
            </a:r>
            <a:r>
              <a:rPr lang="en-US" altLang="ko-KR" sz="1600" b="0" i="0" u="sng" dirty="0" err="1">
                <a:solidFill>
                  <a:srgbClr val="404040"/>
                </a:solidFill>
                <a:effectLst/>
                <a:latin typeface="+mj-lt"/>
              </a:rPr>
              <a:t>init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</a:t>
            </a:r>
            <a:r>
              <a:rPr lang="en-US" altLang="ko-KR" sz="1600" b="0" i="0" dirty="0" err="1">
                <a:solidFill>
                  <a:srgbClr val="404040"/>
                </a:solidFill>
                <a:effectLst/>
                <a:latin typeface="+mj-lt"/>
              </a:rPr>
              <a:t>self,filename,column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 = None):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filename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과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column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을 통하여 파일명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분야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전체 데이터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간략화된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데이터를 추출하기 위해 그에 맞는 함수로 필요한</a:t>
            </a:r>
            <a:r>
              <a:rPr lang="en-US" altLang="ko-KR" sz="1600" dirty="0">
                <a:solidFill>
                  <a:srgbClr val="404040"/>
                </a:solidFill>
                <a:latin typeface="+mj-lt"/>
              </a:rPr>
              <a:t>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인스턴스 전달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.</a:t>
            </a:r>
            <a:br>
              <a:rPr lang="ko-KR" altLang="en-US" sz="1600" dirty="0">
                <a:solidFill>
                  <a:srgbClr val="404040"/>
                </a:solidFill>
                <a:latin typeface="+mj-lt"/>
              </a:rPr>
            </a:br>
            <a:r>
              <a:rPr lang="en-US" altLang="ko-KR" sz="1600" dirty="0">
                <a:solidFill>
                  <a:srgbClr val="404040"/>
                </a:solidFill>
                <a:latin typeface="+mj-lt"/>
              </a:rPr>
              <a:t>  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</a:t>
            </a:r>
            <a:r>
              <a:rPr lang="en-US" altLang="ko-KR" sz="1600" b="0" i="1" dirty="0">
                <a:solidFill>
                  <a:srgbClr val="404040"/>
                </a:solidFill>
                <a:effectLst/>
                <a:latin typeface="+mj-lt"/>
              </a:rPr>
              <a:t>Open4YearsCsv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(filename): filename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을 통하여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5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년치 데이터와 전체 데이터를 반환 </a:t>
            </a:r>
            <a:br>
              <a:rPr lang="ko-KR" altLang="en-US" sz="1600" dirty="0">
                <a:solidFill>
                  <a:srgbClr val="404040"/>
                </a:solidFill>
                <a:latin typeface="+mj-lt"/>
              </a:rPr>
            </a:br>
            <a:r>
              <a:rPr lang="ko-KR" altLang="en-US" sz="1600" dirty="0">
                <a:solidFill>
                  <a:srgbClr val="404040"/>
                </a:solidFill>
                <a:latin typeface="+mj-lt"/>
              </a:rPr>
              <a:t>  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</a:t>
            </a:r>
            <a:r>
              <a:rPr lang="en-US" altLang="ko-KR" sz="1600" b="0" i="1" dirty="0" err="1">
                <a:solidFill>
                  <a:srgbClr val="404040"/>
                </a:solidFill>
                <a:effectLst/>
                <a:latin typeface="+mj-lt"/>
              </a:rPr>
              <a:t>MakeSimpleDataframe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</a:t>
            </a:r>
            <a:r>
              <a:rPr lang="en-US" altLang="ko-KR" sz="1600" b="0" i="0" dirty="0" err="1">
                <a:solidFill>
                  <a:srgbClr val="404040"/>
                </a:solidFill>
                <a:effectLst/>
                <a:latin typeface="+mj-lt"/>
              </a:rPr>
              <a:t>self,column,filename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):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간략화 데이터를 만들어 반환 </a:t>
            </a:r>
            <a:br>
              <a:rPr lang="ko-KR" altLang="en-US" sz="1600" dirty="0">
                <a:solidFill>
                  <a:srgbClr val="404040"/>
                </a:solidFill>
                <a:latin typeface="+mj-lt"/>
              </a:rPr>
            </a:br>
            <a:r>
              <a:rPr lang="ko-KR" altLang="en-US" sz="1600" dirty="0">
                <a:solidFill>
                  <a:srgbClr val="404040"/>
                </a:solidFill>
                <a:latin typeface="+mj-lt"/>
              </a:rPr>
              <a:t>  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</a:t>
            </a:r>
            <a:r>
              <a:rPr lang="en-US" altLang="ko-KR" sz="1600" b="0" i="1" dirty="0" err="1">
                <a:solidFill>
                  <a:srgbClr val="404040"/>
                </a:solidFill>
                <a:effectLst/>
                <a:latin typeface="+mj-lt"/>
              </a:rPr>
              <a:t>OpenCsv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(filename):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각각 폴더에 있는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csv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파일을 데이터 프레임 형식으로 호출 </a:t>
            </a:r>
            <a:br>
              <a:rPr lang="ko-KR" altLang="en-US" sz="1600" dirty="0">
                <a:solidFill>
                  <a:srgbClr val="404040"/>
                </a:solidFill>
                <a:latin typeface="+mj-lt"/>
              </a:rPr>
            </a:br>
            <a:r>
              <a:rPr lang="ko-KR" altLang="en-US" sz="1600" dirty="0">
                <a:solidFill>
                  <a:srgbClr val="404040"/>
                </a:solidFill>
                <a:latin typeface="+mj-lt"/>
              </a:rPr>
              <a:t>  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</a:t>
            </a:r>
            <a:r>
              <a:rPr lang="en-US" altLang="ko-KR" sz="1600" b="0" i="1" dirty="0" err="1">
                <a:solidFill>
                  <a:srgbClr val="404040"/>
                </a:solidFill>
                <a:effectLst/>
                <a:latin typeface="+mj-lt"/>
              </a:rPr>
              <a:t>ResetColums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(data):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간략화된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데이터를 추출하기 위해 컬럼들을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통일화하여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코드를 간단하게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만듬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</a:t>
            </a:r>
            <a:br>
              <a:rPr lang="ko-KR" altLang="en-US" sz="1600" dirty="0">
                <a:solidFill>
                  <a:srgbClr val="404040"/>
                </a:solidFill>
                <a:latin typeface="+mj-lt"/>
              </a:rPr>
            </a:br>
            <a:r>
              <a:rPr lang="ko-KR" altLang="en-US" sz="1600" dirty="0">
                <a:solidFill>
                  <a:srgbClr val="404040"/>
                </a:solidFill>
                <a:latin typeface="+mj-lt"/>
              </a:rPr>
              <a:t>  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</a:t>
            </a:r>
            <a:r>
              <a:rPr lang="en-US" altLang="ko-KR" sz="1600" b="0" i="1" dirty="0" err="1">
                <a:solidFill>
                  <a:srgbClr val="404040"/>
                </a:solidFill>
                <a:effectLst/>
                <a:latin typeface="+mj-lt"/>
              </a:rPr>
              <a:t>MultiIndexing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(data):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데이터프레임을 병합할 때 데이터들이 순서대로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병합되는걸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 방지하기 위해</a:t>
            </a:r>
            <a:endParaRPr lang="en-US" altLang="ko-KR" sz="1600" b="0" i="0" dirty="0">
              <a:solidFill>
                <a:srgbClr val="40404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  <a:latin typeface="+mj-lt"/>
              </a:rPr>
              <a:t>	                     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데이터를 분류할 수 있는 컬럼들로 </a:t>
            </a:r>
            <a:r>
              <a:rPr lang="ko-KR" altLang="en-US" sz="1600" b="0" i="0" dirty="0" err="1">
                <a:solidFill>
                  <a:srgbClr val="404040"/>
                </a:solidFill>
                <a:effectLst/>
                <a:latin typeface="+mj-lt"/>
              </a:rPr>
              <a:t>멀티인덱싱함</a:t>
            </a:r>
            <a:endParaRPr lang="en-US" altLang="ko-KR" sz="1600" b="0" i="0" dirty="0">
              <a:solidFill>
                <a:srgbClr val="40404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0404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def _</a:t>
            </a:r>
            <a:r>
              <a:rPr lang="en-US" altLang="ko-KR" sz="1600" b="0" i="0" dirty="0" err="1">
                <a:solidFill>
                  <a:srgbClr val="404040"/>
                </a:solidFill>
                <a:effectLst/>
                <a:latin typeface="+mj-lt"/>
              </a:rPr>
              <a:t>LocationData</a:t>
            </a:r>
            <a:r>
              <a:rPr lang="en-US" altLang="ko-KR" sz="1600" b="0" i="1" dirty="0" err="1">
                <a:solidFill>
                  <a:srgbClr val="404040"/>
                </a:solidFill>
                <a:effectLst/>
                <a:latin typeface="+mj-lt"/>
              </a:rPr>
              <a:t>mon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(column = None): 21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년도와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+mj-lt"/>
              </a:rPr>
              <a:t>22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+mj-lt"/>
              </a:rPr>
              <a:t>년도의 지역별 데이터를 추출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44">
            <a:extLst>
              <a:ext uri="{FF2B5EF4-FFF2-40B4-BE49-F238E27FC236}">
                <a16:creationId xmlns:a16="http://schemas.microsoft.com/office/drawing/2014/main" id="{B4642881-A663-C0F9-0193-AE2026DEC09C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848AF-9D6F-6D73-CFC9-BC42B9DE6C2D}"/>
              </a:ext>
            </a:extLst>
          </p:cNvPr>
          <p:cNvSpPr/>
          <p:nvPr/>
        </p:nvSpPr>
        <p:spPr>
          <a:xfrm>
            <a:off x="4754896" y="2275392"/>
            <a:ext cx="3078095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Q&amp;A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EA34C21-EF4F-C3F9-3BEA-B4E24F517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731" y="2275392"/>
            <a:ext cx="2004429" cy="418066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0C39BDE-4F0E-2045-4071-204124A11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4838" y="2334808"/>
            <a:ext cx="1761075" cy="40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보완 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F6B880-BBE7-C79E-8080-406100AACB5A}"/>
              </a:ext>
            </a:extLst>
          </p:cNvPr>
          <p:cNvSpPr/>
          <p:nvPr/>
        </p:nvSpPr>
        <p:spPr>
          <a:xfrm>
            <a:off x="563034" y="1648830"/>
            <a:ext cx="11065932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C5F243-156F-9580-0F53-B9FFBBBE50AF}"/>
              </a:ext>
            </a:extLst>
          </p:cNvPr>
          <p:cNvSpPr/>
          <p:nvPr/>
        </p:nvSpPr>
        <p:spPr>
          <a:xfrm>
            <a:off x="915031" y="2159370"/>
            <a:ext cx="10539306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04040"/>
                </a:solidFill>
              </a:rPr>
              <a:t>Csv </a:t>
            </a:r>
            <a:r>
              <a:rPr lang="ko-KR" altLang="en-US" sz="1600" b="1" dirty="0">
                <a:solidFill>
                  <a:srgbClr val="404040"/>
                </a:solidFill>
              </a:rPr>
              <a:t>파일 이름을 바꿀 때 규칙을 정하지 않고 바꾼 점 </a:t>
            </a:r>
            <a:r>
              <a:rPr lang="en-US" altLang="ko-KR" sz="1600" b="1" dirty="0">
                <a:solidFill>
                  <a:srgbClr val="404040"/>
                </a:solidFill>
              </a:rPr>
              <a:t>(</a:t>
            </a:r>
            <a:r>
              <a:rPr lang="ko-KR" altLang="en-US" sz="1600" b="1" dirty="0">
                <a:solidFill>
                  <a:srgbClr val="404040"/>
                </a:solidFill>
              </a:rPr>
              <a:t>강원도</a:t>
            </a:r>
            <a:r>
              <a:rPr lang="en-US" altLang="ko-KR" sz="1600" b="1" dirty="0">
                <a:solidFill>
                  <a:srgbClr val="404040"/>
                </a:solidFill>
              </a:rPr>
              <a:t>/ </a:t>
            </a:r>
            <a:r>
              <a:rPr lang="ko-KR" altLang="en-US" sz="1600" b="1" dirty="0">
                <a:solidFill>
                  <a:srgbClr val="404040"/>
                </a:solidFill>
              </a:rPr>
              <a:t>강원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경상남도</a:t>
            </a:r>
            <a:r>
              <a:rPr lang="en-US" altLang="ko-KR" sz="1600" b="1" dirty="0">
                <a:solidFill>
                  <a:srgbClr val="404040"/>
                </a:solidFill>
              </a:rPr>
              <a:t>/</a:t>
            </a:r>
            <a:r>
              <a:rPr lang="ko-KR" altLang="en-US" sz="1600" b="1" dirty="0">
                <a:solidFill>
                  <a:srgbClr val="404040"/>
                </a:solidFill>
              </a:rPr>
              <a:t>경남</a:t>
            </a:r>
            <a:r>
              <a:rPr lang="en-US" altLang="ko-KR" sz="1600" b="1" dirty="0">
                <a:solidFill>
                  <a:srgbClr val="404040"/>
                </a:solidFill>
              </a:rPr>
              <a:t>…)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404040"/>
                </a:solidFill>
              </a:rPr>
              <a:t>수집한 </a:t>
            </a:r>
            <a:r>
              <a:rPr lang="en-US" altLang="ko-KR" sz="1600" b="1" dirty="0">
                <a:solidFill>
                  <a:srgbClr val="404040"/>
                </a:solidFill>
              </a:rPr>
              <a:t>360</a:t>
            </a:r>
            <a:r>
              <a:rPr lang="ko-KR" altLang="en-US" sz="1600" b="1" dirty="0">
                <a:solidFill>
                  <a:srgbClr val="404040"/>
                </a:solidFill>
              </a:rPr>
              <a:t>개의 </a:t>
            </a:r>
            <a:r>
              <a:rPr lang="en-US" altLang="ko-KR" sz="1600" b="1" dirty="0">
                <a:solidFill>
                  <a:srgbClr val="404040"/>
                </a:solidFill>
              </a:rPr>
              <a:t>Csv </a:t>
            </a:r>
            <a:r>
              <a:rPr lang="ko-KR" altLang="en-US" sz="1600" b="1" dirty="0">
                <a:solidFill>
                  <a:srgbClr val="404040"/>
                </a:solidFill>
              </a:rPr>
              <a:t>파일 중 </a:t>
            </a:r>
            <a:r>
              <a:rPr lang="en-US" altLang="ko-KR" sz="1600" b="1" dirty="0">
                <a:solidFill>
                  <a:srgbClr val="404040"/>
                </a:solidFill>
              </a:rPr>
              <a:t>78</a:t>
            </a:r>
            <a:r>
              <a:rPr lang="ko-KR" altLang="en-US" sz="1600" b="1" dirty="0">
                <a:solidFill>
                  <a:srgbClr val="404040"/>
                </a:solidFill>
              </a:rPr>
              <a:t>개의 파일만 이용한 점이 아쉬움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04040"/>
                </a:solidFill>
              </a:rPr>
              <a:t>PC </a:t>
            </a:r>
            <a:r>
              <a:rPr lang="ko-KR" altLang="en-US" sz="1600" b="1" dirty="0">
                <a:solidFill>
                  <a:srgbClr val="404040"/>
                </a:solidFill>
              </a:rPr>
              <a:t>리소스를 많이 사용하지 않도록 최적화 시킬 수 있었지만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시키지 못 한 부분이 아쉬웠다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</a:rPr>
              <a:t>    하지만 다행인 점은 이번 프로젝트는 데이터 양이 적었기 때문에 큰 문제는 아니었다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ko-KR" altLang="en-US" sz="1600" b="1" dirty="0">
                <a:solidFill>
                  <a:srgbClr val="404040"/>
                </a:solidFill>
              </a:rPr>
              <a:t>과거의 데이터들로 분석을 했지만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이 데이터들을 활용하여 미래의 데이터도 도출할 수 있었으면 좋겠다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ko-KR" altLang="en-US" sz="1600" b="1" dirty="0">
                <a:solidFill>
                  <a:srgbClr val="404040"/>
                </a:solidFill>
              </a:rPr>
              <a:t>필요한 데이터를 그때그때 읽어오는 게 아닌</a:t>
            </a:r>
            <a:r>
              <a:rPr lang="en-US" altLang="ko-KR" sz="1600" b="1" dirty="0">
                <a:solidFill>
                  <a:srgbClr val="404040"/>
                </a:solidFill>
              </a:rPr>
              <a:t>,</a:t>
            </a:r>
            <a:r>
              <a:rPr lang="ko-KR" altLang="en-US" sz="1600" b="1" dirty="0">
                <a:solidFill>
                  <a:srgbClr val="404040"/>
                </a:solidFill>
              </a:rPr>
              <a:t> 전체 데이터를 한 번에 읽어온 후 해당 데이터를 바탕으로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     </a:t>
            </a:r>
            <a:r>
              <a:rPr lang="ko-KR" altLang="en-US" sz="1600" b="1" dirty="0">
                <a:solidFill>
                  <a:srgbClr val="404040"/>
                </a:solidFill>
              </a:rPr>
              <a:t>필요한 데이터를 추출하는 방법도 </a:t>
            </a:r>
            <a:r>
              <a:rPr lang="ko-KR" altLang="en-US" sz="1600" b="1" dirty="0" err="1">
                <a:solidFill>
                  <a:srgbClr val="404040"/>
                </a:solidFill>
              </a:rPr>
              <a:t>생각했어야</a:t>
            </a:r>
            <a:r>
              <a:rPr lang="ko-KR" altLang="en-US" sz="1600" b="1" dirty="0">
                <a:solidFill>
                  <a:srgbClr val="404040"/>
                </a:solidFill>
              </a:rPr>
              <a:t> 했다</a:t>
            </a:r>
            <a:r>
              <a:rPr lang="en-US" altLang="ko-KR" sz="1600" b="1" dirty="0">
                <a:solidFill>
                  <a:srgbClr val="40404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7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98B77-6B17-43F6-05CA-0005592A8177}"/>
              </a:ext>
            </a:extLst>
          </p:cNvPr>
          <p:cNvSpPr txBox="1"/>
          <p:nvPr/>
        </p:nvSpPr>
        <p:spPr>
          <a:xfrm>
            <a:off x="177369" y="155457"/>
            <a:ext cx="120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개발 후기 및 느낀 점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B671D44-12E6-F1BE-B2FE-EDF64569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8915" y="3232197"/>
            <a:ext cx="3893460" cy="354737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C8BA7B2-9CBF-343A-9C47-59E3466A0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973" y="1754336"/>
            <a:ext cx="4280967" cy="26646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C3D530-DE32-F5FF-9920-BCE3D8BB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2375" y="3002111"/>
            <a:ext cx="4280967" cy="2664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C323B-A4EB-750F-7CD0-D9E6AB57BE9B}"/>
              </a:ext>
            </a:extLst>
          </p:cNvPr>
          <p:cNvSpPr txBox="1"/>
          <p:nvPr/>
        </p:nvSpPr>
        <p:spPr>
          <a:xfrm>
            <a:off x="760412" y="2613100"/>
            <a:ext cx="337856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1" dirty="0">
                <a:solidFill>
                  <a:srgbClr val="333333"/>
                </a:solidFill>
                <a:effectLst/>
                <a:latin typeface="Noto Sans KR"/>
              </a:rPr>
              <a:t>"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Noto Sans KR"/>
              </a:rPr>
              <a:t>여봐라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Noto Sans KR"/>
              </a:rPr>
              <a:t>꽤나 재밌었으니</a:t>
            </a:r>
          </a:p>
          <a:p>
            <a:pPr>
              <a:lnSpc>
                <a:spcPct val="150000"/>
              </a:lnSpc>
            </a:pPr>
            <a:r>
              <a:rPr lang="ko-KR" altLang="en-US" b="0" i="1" dirty="0">
                <a:solidFill>
                  <a:srgbClr val="333333"/>
                </a:solidFill>
                <a:effectLst/>
                <a:latin typeface="Noto Sans KR"/>
              </a:rPr>
              <a:t>멀티캠퍼스는 다음 프로젝트를 가져오라  전하라 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Noto Sans KR"/>
              </a:rPr>
              <a:t>"</a:t>
            </a:r>
            <a:endParaRPr lang="ko-KR" alt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2DF-FC06-75C1-8114-E7FDA233A578}"/>
              </a:ext>
            </a:extLst>
          </p:cNvPr>
          <p:cNvSpPr txBox="1"/>
          <p:nvPr/>
        </p:nvSpPr>
        <p:spPr>
          <a:xfrm>
            <a:off x="7864975" y="3736687"/>
            <a:ext cx="41822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333333"/>
                </a:solidFill>
                <a:effectLst/>
                <a:latin typeface="Noto Sans KR"/>
              </a:rPr>
              <a:t>＂</a:t>
            </a:r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코딩이란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 </a:t>
            </a:r>
            <a:r>
              <a:rPr lang="ko-KR" altLang="en-US" sz="1600" i="1" dirty="0" err="1">
                <a:solidFill>
                  <a:srgbClr val="333333"/>
                </a:solidFill>
                <a:latin typeface="Noto Sans KR"/>
              </a:rPr>
              <a:t>뭘까요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,,,,,,</a:t>
            </a:r>
          </a:p>
          <a:p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한 발 다가가면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 </a:t>
            </a:r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두 발 멀어지는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</a:t>
            </a:r>
          </a:p>
          <a:p>
            <a:endParaRPr lang="en-US" altLang="ko-KR" sz="1600" i="1" dirty="0">
              <a:solidFill>
                <a:srgbClr val="333333"/>
              </a:solidFill>
              <a:latin typeface="Noto Sans KR"/>
            </a:endParaRPr>
          </a:p>
          <a:p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코드는 왜 간결해야 하는지 알게 됐고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 </a:t>
            </a:r>
          </a:p>
          <a:p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코딩 실력을 더 늘려야 한다는 것도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</a:t>
            </a:r>
          </a:p>
          <a:p>
            <a:r>
              <a:rPr lang="ko-KR" altLang="en-US" sz="1600" i="1" dirty="0" err="1">
                <a:solidFill>
                  <a:srgbClr val="333333"/>
                </a:solidFill>
                <a:latin typeface="Noto Sans KR"/>
              </a:rPr>
              <a:t>멀캠</a:t>
            </a:r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 프로젝트 맛집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,,, </a:t>
            </a:r>
            <a:r>
              <a:rPr lang="ko-KR" altLang="en-US" sz="1600" i="1" dirty="0">
                <a:solidFill>
                  <a:srgbClr val="333333"/>
                </a:solidFill>
                <a:latin typeface="Noto Sans KR"/>
              </a:rPr>
              <a:t>수고하셨습니다</a:t>
            </a:r>
            <a:r>
              <a:rPr lang="en-US" altLang="ko-KR" sz="1600" i="1" dirty="0">
                <a:solidFill>
                  <a:srgbClr val="333333"/>
                </a:solidFill>
                <a:latin typeface="Noto Sans KR"/>
              </a:rPr>
              <a:t>,, “</a:t>
            </a:r>
          </a:p>
          <a:p>
            <a:endParaRPr lang="en-US" altLang="ko-KR" sz="1600" i="1" dirty="0">
              <a:solidFill>
                <a:srgbClr val="333333"/>
              </a:solidFill>
              <a:latin typeface="Noto Sans KR"/>
            </a:endParaRPr>
          </a:p>
          <a:p>
            <a:endParaRPr lang="ko-KR" alt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D7638-1136-7D0D-B6AA-81D62421525E}"/>
              </a:ext>
            </a:extLst>
          </p:cNvPr>
          <p:cNvSpPr txBox="1"/>
          <p:nvPr/>
        </p:nvSpPr>
        <p:spPr>
          <a:xfrm>
            <a:off x="684212" y="1777196"/>
            <a:ext cx="337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>
                    <a:lumMod val="95000"/>
                  </a:schemeClr>
                </a:solidFill>
                <a:latin typeface="Noto Sans KR"/>
              </a:rPr>
              <a:t>유명상</a:t>
            </a:r>
            <a:endParaRPr lang="ko-KR" alt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A3FB8-B461-9824-0D2F-F1255930D12C}"/>
              </a:ext>
            </a:extLst>
          </p:cNvPr>
          <p:cNvSpPr txBox="1"/>
          <p:nvPr/>
        </p:nvSpPr>
        <p:spPr>
          <a:xfrm>
            <a:off x="7770812" y="3032291"/>
            <a:ext cx="337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dirty="0" err="1">
                <a:solidFill>
                  <a:schemeClr val="bg1">
                    <a:lumMod val="95000"/>
                  </a:schemeClr>
                </a:solidFill>
                <a:latin typeface="Noto Sans KR"/>
              </a:rPr>
              <a:t>최윤지</a:t>
            </a:r>
            <a:endParaRPr lang="ko-KR" alt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17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216EB-51E3-705E-FC2B-5BD3E70022AE}"/>
              </a:ext>
            </a:extLst>
          </p:cNvPr>
          <p:cNvSpPr/>
          <p:nvPr/>
        </p:nvSpPr>
        <p:spPr>
          <a:xfrm>
            <a:off x="0" y="857922"/>
            <a:ext cx="12192000" cy="156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CD55C6-B790-1039-3A8C-55D3B22AD746}"/>
              </a:ext>
            </a:extLst>
          </p:cNvPr>
          <p:cNvSpPr/>
          <p:nvPr/>
        </p:nvSpPr>
        <p:spPr>
          <a:xfrm>
            <a:off x="3429016" y="759012"/>
            <a:ext cx="5966444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BC708BF2-C4DF-E9D2-8832-EB63F7D9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4140" y="2443936"/>
            <a:ext cx="3200400" cy="42774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FC3C718-76D6-7307-C61A-82D7C486A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2" y="2255006"/>
            <a:ext cx="2072638" cy="44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배경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BAB0EF-4281-3852-0B1B-13657C131F29}"/>
              </a:ext>
            </a:extLst>
          </p:cNvPr>
          <p:cNvSpPr/>
          <p:nvPr/>
        </p:nvSpPr>
        <p:spPr>
          <a:xfrm>
            <a:off x="474729" y="1780588"/>
            <a:ext cx="3427865" cy="854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404040"/>
                </a:solidFill>
              </a:rPr>
              <a:t>2020</a:t>
            </a:r>
            <a:r>
              <a:rPr lang="ko-KR" altLang="en-US" sz="2800" b="1" dirty="0">
                <a:solidFill>
                  <a:srgbClr val="404040"/>
                </a:solidFill>
              </a:rPr>
              <a:t>년 </a:t>
            </a:r>
            <a:r>
              <a:rPr lang="en-US" altLang="ko-KR" sz="2800" b="1" dirty="0">
                <a:solidFill>
                  <a:srgbClr val="404040"/>
                </a:solidFill>
              </a:rPr>
              <a:t>01</a:t>
            </a:r>
            <a:r>
              <a:rPr lang="ko-KR" altLang="en-US" sz="2800" b="1" dirty="0">
                <a:solidFill>
                  <a:srgbClr val="404040"/>
                </a:solidFill>
              </a:rPr>
              <a:t>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9745D2-59BB-9D35-2C1D-69F427503ADE}"/>
              </a:ext>
            </a:extLst>
          </p:cNvPr>
          <p:cNvSpPr/>
          <p:nvPr/>
        </p:nvSpPr>
        <p:spPr>
          <a:xfrm>
            <a:off x="4552113" y="1780588"/>
            <a:ext cx="3427865" cy="854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404040"/>
                </a:solidFill>
              </a:rPr>
              <a:t>2022</a:t>
            </a:r>
            <a:r>
              <a:rPr lang="ko-KR" altLang="en-US" sz="2800" b="1" dirty="0">
                <a:solidFill>
                  <a:srgbClr val="404040"/>
                </a:solidFill>
              </a:rPr>
              <a:t>년 </a:t>
            </a:r>
            <a:r>
              <a:rPr lang="en-US" altLang="ko-KR" sz="2800" b="1" dirty="0">
                <a:solidFill>
                  <a:srgbClr val="404040"/>
                </a:solidFill>
              </a:rPr>
              <a:t>04</a:t>
            </a:r>
            <a:r>
              <a:rPr lang="ko-KR" altLang="en-US" sz="2800" b="1" dirty="0">
                <a:solidFill>
                  <a:srgbClr val="404040"/>
                </a:solidFill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A72B45-7F95-2A61-342F-5987C14BE099}"/>
              </a:ext>
            </a:extLst>
          </p:cNvPr>
          <p:cNvSpPr/>
          <p:nvPr/>
        </p:nvSpPr>
        <p:spPr>
          <a:xfrm>
            <a:off x="8656019" y="1780588"/>
            <a:ext cx="3001701" cy="3561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404040"/>
                </a:solidFill>
              </a:rPr>
              <a:t>현재</a:t>
            </a:r>
            <a:r>
              <a:rPr lang="en-US" altLang="ko-KR" sz="2800" b="1" dirty="0">
                <a:solidFill>
                  <a:srgbClr val="404040"/>
                </a:solidFill>
              </a:rPr>
              <a:t>?</a:t>
            </a:r>
            <a:endParaRPr lang="ko-KR" altLang="en-US" sz="2800" b="1" dirty="0">
              <a:solidFill>
                <a:srgbClr val="404040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4E5D6B4-F786-334D-AB11-53F4D80A4DB9}"/>
              </a:ext>
            </a:extLst>
          </p:cNvPr>
          <p:cNvSpPr/>
          <p:nvPr/>
        </p:nvSpPr>
        <p:spPr>
          <a:xfrm>
            <a:off x="3577752" y="1919951"/>
            <a:ext cx="1229193" cy="57337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4DD7C230-4B9D-61DE-5FD7-23AF00C41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819" y="2774243"/>
            <a:ext cx="2983555" cy="2568318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8FAEAFCA-CBC0-EF04-FB73-38F44D157417}"/>
              </a:ext>
            </a:extLst>
          </p:cNvPr>
          <p:cNvGrpSpPr/>
          <p:nvPr/>
        </p:nvGrpSpPr>
        <p:grpSpPr>
          <a:xfrm>
            <a:off x="4244286" y="2659417"/>
            <a:ext cx="4295209" cy="2797969"/>
            <a:chOff x="1580935" y="1553111"/>
            <a:chExt cx="6484807" cy="452770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DA5E5D8-9D8C-D865-0BFF-013E6D59C67F}"/>
                </a:ext>
              </a:extLst>
            </p:cNvPr>
            <p:cNvGrpSpPr/>
            <p:nvPr/>
          </p:nvGrpSpPr>
          <p:grpSpPr>
            <a:xfrm>
              <a:off x="5472103" y="1553111"/>
              <a:ext cx="1368552" cy="1445451"/>
              <a:chOff x="5541010" y="1941322"/>
              <a:chExt cx="1368552" cy="144545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01131F98-DD39-FCD4-2E7A-4972EDB7A001}"/>
                  </a:ext>
                </a:extLst>
              </p:cNvPr>
              <p:cNvSpPr/>
              <p:nvPr/>
            </p:nvSpPr>
            <p:spPr>
              <a:xfrm>
                <a:off x="5916676" y="3122702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1623E45D-4939-92DD-D72E-A9D12B725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1010" y="1941322"/>
                <a:ext cx="1368552" cy="1368552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94BA9E5-0DA4-F095-8D11-526213E8E45D}"/>
                </a:ext>
              </a:extLst>
            </p:cNvPr>
            <p:cNvGrpSpPr/>
            <p:nvPr/>
          </p:nvGrpSpPr>
          <p:grpSpPr>
            <a:xfrm>
              <a:off x="4777901" y="1999250"/>
              <a:ext cx="1368552" cy="1440345"/>
              <a:chOff x="7993886" y="2171699"/>
              <a:chExt cx="1368552" cy="1440345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FAA98539-449E-652D-FE2D-96DCC65579FD}"/>
                  </a:ext>
                </a:extLst>
              </p:cNvPr>
              <p:cNvSpPr/>
              <p:nvPr/>
            </p:nvSpPr>
            <p:spPr>
              <a:xfrm>
                <a:off x="8313927" y="3347974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B0916413-DCC5-9B19-EB18-F9D0AC4A2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3886" y="2171699"/>
                <a:ext cx="1368552" cy="1368552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FD4ECBB5-B726-8485-2BDF-B3BBD38CE9B8}"/>
                </a:ext>
              </a:extLst>
            </p:cNvPr>
            <p:cNvGrpSpPr/>
            <p:nvPr/>
          </p:nvGrpSpPr>
          <p:grpSpPr>
            <a:xfrm>
              <a:off x="6225245" y="1924928"/>
              <a:ext cx="1368552" cy="1406492"/>
              <a:chOff x="9362438" y="3707958"/>
              <a:chExt cx="1368552" cy="1406492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CCF98-A15D-58CE-136C-1292EF74F4A2}"/>
                  </a:ext>
                </a:extLst>
              </p:cNvPr>
              <p:cNvSpPr/>
              <p:nvPr/>
            </p:nvSpPr>
            <p:spPr>
              <a:xfrm>
                <a:off x="9709076" y="4850380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A4E0A01-1740-8B8F-AA96-CF7034677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2438" y="3707958"/>
                <a:ext cx="1368552" cy="1368552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08E8ACC-ACBB-844C-FD31-C6711CD38374}"/>
                </a:ext>
              </a:extLst>
            </p:cNvPr>
            <p:cNvGrpSpPr/>
            <p:nvPr/>
          </p:nvGrpSpPr>
          <p:grpSpPr>
            <a:xfrm>
              <a:off x="5610582" y="1775436"/>
              <a:ext cx="1588434" cy="2168317"/>
              <a:chOff x="3419349" y="1007627"/>
              <a:chExt cx="1588434" cy="2168317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C933905-5D00-B8F2-CD3C-9B990D812B68}"/>
                  </a:ext>
                </a:extLst>
              </p:cNvPr>
              <p:cNvSpPr/>
              <p:nvPr/>
            </p:nvSpPr>
            <p:spPr>
              <a:xfrm>
                <a:off x="3772410" y="2911874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58D32F03-AE7F-6DED-586A-DA2A4B942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349" y="1739647"/>
                <a:ext cx="1368552" cy="1368552"/>
              </a:xfrm>
              <a:prstGeom prst="rect">
                <a:avLst/>
              </a:prstGeom>
            </p:spPr>
          </p:pic>
          <p:sp>
            <p:nvSpPr>
              <p:cNvPr id="101" name="말풍선: 타원형 100">
                <a:extLst>
                  <a:ext uri="{FF2B5EF4-FFF2-40B4-BE49-F238E27FC236}">
                    <a16:creationId xmlns:a16="http://schemas.microsoft.com/office/drawing/2014/main" id="{4EBB6D87-EA30-E91D-A0DB-FF9EF61781EB}"/>
                  </a:ext>
                </a:extLst>
              </p:cNvPr>
              <p:cNvSpPr/>
              <p:nvPr/>
            </p:nvSpPr>
            <p:spPr>
              <a:xfrm>
                <a:off x="3993405" y="1007627"/>
                <a:ext cx="1014378" cy="813371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Sandoll 삼립호빵체 TTF Basic" panose="00000500000000000000" pitchFamily="2" charset="-127"/>
                  </a:rPr>
                  <a:t>가자</a:t>
                </a: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Sandoll 삼립호빵체 TTF Basic" panose="00000500000000000000" pitchFamily="2" charset="-127"/>
                  </a:rPr>
                  <a:t>!</a:t>
                </a:r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Sandoll 삼립호빵체 TTF Basic" panose="00000500000000000000" pitchFamily="2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32FE682-B236-3651-3709-4BF3D4BD159C}"/>
                </a:ext>
              </a:extLst>
            </p:cNvPr>
            <p:cNvGrpSpPr/>
            <p:nvPr/>
          </p:nvGrpSpPr>
          <p:grpSpPr>
            <a:xfrm>
              <a:off x="2841017" y="3768159"/>
              <a:ext cx="1368552" cy="1441764"/>
              <a:chOff x="2353153" y="4626179"/>
              <a:chExt cx="1368552" cy="1441764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83843E1-B42B-36F1-15E1-DF55B33D57D2}"/>
                  </a:ext>
                </a:extLst>
              </p:cNvPr>
              <p:cNvSpPr/>
              <p:nvPr/>
            </p:nvSpPr>
            <p:spPr>
              <a:xfrm>
                <a:off x="2735370" y="5803873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51E3EFF-60E8-6548-27EC-59728F655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3153" y="4626179"/>
                <a:ext cx="1368552" cy="1368552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6430D6-AC08-F331-78C5-D0929035688E}"/>
                </a:ext>
              </a:extLst>
            </p:cNvPr>
            <p:cNvGrpSpPr/>
            <p:nvPr/>
          </p:nvGrpSpPr>
          <p:grpSpPr>
            <a:xfrm>
              <a:off x="2272685" y="4224410"/>
              <a:ext cx="1368552" cy="1408645"/>
              <a:chOff x="7455281" y="4834480"/>
              <a:chExt cx="1368552" cy="1408645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4D60BCDF-7F5D-05CF-2678-237BA83A1F3F}"/>
                  </a:ext>
                </a:extLst>
              </p:cNvPr>
              <p:cNvSpPr/>
              <p:nvPr/>
            </p:nvSpPr>
            <p:spPr>
              <a:xfrm>
                <a:off x="7830947" y="5979055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B841FD65-CADC-9D21-B1FE-847EC3BE2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5281" y="4834480"/>
                <a:ext cx="1368552" cy="1368552"/>
              </a:xfrm>
              <a:prstGeom prst="rect">
                <a:avLst/>
              </a:prstGeom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A701C22-552E-71BD-30AD-CF80F09C3549}"/>
                </a:ext>
              </a:extLst>
            </p:cNvPr>
            <p:cNvGrpSpPr/>
            <p:nvPr/>
          </p:nvGrpSpPr>
          <p:grpSpPr>
            <a:xfrm>
              <a:off x="1580935" y="4636727"/>
              <a:ext cx="1368552" cy="1444088"/>
              <a:chOff x="4346104" y="3929189"/>
              <a:chExt cx="1368552" cy="14440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59ED79D-1B2B-34D0-E46D-53316AF5F4E9}"/>
                  </a:ext>
                </a:extLst>
              </p:cNvPr>
              <p:cNvSpPr/>
              <p:nvPr/>
            </p:nvSpPr>
            <p:spPr>
              <a:xfrm>
                <a:off x="4760490" y="5109207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A8B7E77B-DCB0-9C4D-9E44-F748BA579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104" y="3929189"/>
                <a:ext cx="1368552" cy="1368552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D1F84C-C834-3555-E1C7-C7202AD2F383}"/>
                </a:ext>
              </a:extLst>
            </p:cNvPr>
            <p:cNvSpPr txBox="1"/>
            <p:nvPr/>
          </p:nvSpPr>
          <p:spPr>
            <a:xfrm>
              <a:off x="1969742" y="3701626"/>
              <a:ext cx="6096000" cy="9462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OffAxis2Top">
                  <a:rot lat="0" lon="21521023" rev="20038134"/>
                </a:camera>
                <a:lightRig rig="threePt" dir="t"/>
              </a:scene3d>
            </a:bodyPr>
            <a:lstStyle/>
            <a:p>
              <a:pPr algn="ctr" latinLnBrk="0">
                <a:defRPr/>
              </a:pPr>
              <a:r>
                <a:rPr lang="ko-KR" altLang="en-US" sz="3200" b="1" i="1" kern="0" dirty="0">
                  <a:solidFill>
                    <a:schemeClr val="bg1">
                      <a:lumMod val="5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거리 두기 해제</a:t>
              </a:r>
              <a:endParaRPr lang="en-US" altLang="ko-KR" sz="3200" i="1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1BDD316-72AA-7A26-0EEC-BE41FB6A186B}"/>
                </a:ext>
              </a:extLst>
            </p:cNvPr>
            <p:cNvGrpSpPr/>
            <p:nvPr/>
          </p:nvGrpSpPr>
          <p:grpSpPr>
            <a:xfrm>
              <a:off x="3581861" y="4118525"/>
              <a:ext cx="1368552" cy="1390715"/>
              <a:chOff x="673003" y="1681653"/>
              <a:chExt cx="1368552" cy="1390714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9FF4D275-EF39-AAB6-1725-BF9A8F0A8060}"/>
                  </a:ext>
                </a:extLst>
              </p:cNvPr>
              <p:cNvSpPr/>
              <p:nvPr/>
            </p:nvSpPr>
            <p:spPr>
              <a:xfrm>
                <a:off x="1048669" y="2808297"/>
                <a:ext cx="617220" cy="26407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D6B2A2DF-F543-4CFD-7917-29F9B1313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003" y="1681653"/>
                <a:ext cx="1368552" cy="1368552"/>
              </a:xfrm>
              <a:prstGeom prst="rect">
                <a:avLst/>
              </a:prstGeom>
            </p:spPr>
          </p:pic>
        </p:grpSp>
        <p:sp>
          <p:nvSpPr>
            <p:cNvPr id="90" name="말풍선: 타원형 50">
              <a:extLst>
                <a:ext uri="{FF2B5EF4-FFF2-40B4-BE49-F238E27FC236}">
                  <a16:creationId xmlns:a16="http://schemas.microsoft.com/office/drawing/2014/main" id="{7C8CCE1D-4F97-7FF6-F1F7-A69EFEEFE198}"/>
                </a:ext>
              </a:extLst>
            </p:cNvPr>
            <p:cNvSpPr/>
            <p:nvPr/>
          </p:nvSpPr>
          <p:spPr>
            <a:xfrm>
              <a:off x="1994983" y="2839204"/>
              <a:ext cx="1228251" cy="109180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Sandoll 삼립호빵체 TTF Basic" panose="00000500000000000000" pitchFamily="2" charset="-127"/>
                </a:rPr>
                <a:t>드디어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Sandoll 삼립호빵체 TTF Basic" panose="00000500000000000000" pitchFamily="2" charset="-127"/>
                </a:rPr>
                <a:t>!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2B0D739-B202-639E-C37F-3F627A8897C7}"/>
              </a:ext>
            </a:extLst>
          </p:cNvPr>
          <p:cNvSpPr txBox="1"/>
          <p:nvPr/>
        </p:nvSpPr>
        <p:spPr>
          <a:xfrm>
            <a:off x="2434219" y="5638284"/>
            <a:ext cx="726360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코로나가 유행한 지 </a:t>
            </a:r>
            <a:r>
              <a:rPr lang="en-US" altLang="ko-KR" sz="2000" b="1" dirty="0">
                <a:solidFill>
                  <a:srgbClr val="404040"/>
                </a:solidFill>
              </a:rPr>
              <a:t>2</a:t>
            </a:r>
            <a:r>
              <a:rPr lang="ko-KR" altLang="en-US" sz="2000" b="1" dirty="0">
                <a:solidFill>
                  <a:srgbClr val="404040"/>
                </a:solidFill>
              </a:rPr>
              <a:t>년이 넘은 현재</a:t>
            </a:r>
            <a:r>
              <a:rPr lang="en-US" altLang="ko-KR" sz="2000" b="1" dirty="0">
                <a:solidFill>
                  <a:srgbClr val="404040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국내 관광업은 어떤 변화가 있을까</a:t>
            </a:r>
            <a:r>
              <a:rPr lang="en-US" altLang="ko-KR" sz="2000" b="1" dirty="0">
                <a:solidFill>
                  <a:srgbClr val="40404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577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팀 구성 및 역할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D97A5-A7D5-D1D6-BF88-0907DB452D81}"/>
              </a:ext>
            </a:extLst>
          </p:cNvPr>
          <p:cNvSpPr/>
          <p:nvPr/>
        </p:nvSpPr>
        <p:spPr>
          <a:xfrm>
            <a:off x="8534400" y="2531344"/>
            <a:ext cx="307809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데이터 수집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CSV </a:t>
            </a:r>
            <a:r>
              <a:rPr lang="en-US" altLang="ko-KR" sz="1600" b="1" dirty="0" err="1">
                <a:solidFill>
                  <a:srgbClr val="404040"/>
                </a:solidFill>
              </a:rPr>
              <a:t>Index&amp;Column</a:t>
            </a:r>
            <a:r>
              <a:rPr lang="en-US" altLang="ko-KR" sz="1600" b="1" dirty="0">
                <a:solidFill>
                  <a:srgbClr val="404040"/>
                </a:solidFill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</a:rPr>
              <a:t>분석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데이터 추출 및 시각화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PPT </a:t>
            </a:r>
            <a:r>
              <a:rPr lang="ko-KR" altLang="en-US" sz="1600" b="1" dirty="0">
                <a:solidFill>
                  <a:srgbClr val="404040"/>
                </a:solidFill>
              </a:rPr>
              <a:t>제작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404040"/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5D85AA1-858C-8383-3AB8-711472AA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1287" y="1455568"/>
            <a:ext cx="6829426" cy="51220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E8D8C8-012E-FD02-59DD-E294030C8AA4}"/>
              </a:ext>
            </a:extLst>
          </p:cNvPr>
          <p:cNvSpPr/>
          <p:nvPr/>
        </p:nvSpPr>
        <p:spPr>
          <a:xfrm>
            <a:off x="425254" y="4053364"/>
            <a:ext cx="307809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데이터 수집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CSV </a:t>
            </a:r>
            <a:r>
              <a:rPr lang="en-US" altLang="ko-KR" sz="1600" b="1" dirty="0" err="1">
                <a:solidFill>
                  <a:srgbClr val="404040"/>
                </a:solidFill>
              </a:rPr>
              <a:t>Index&amp;Column</a:t>
            </a:r>
            <a:r>
              <a:rPr lang="en-US" altLang="ko-KR" sz="1600" b="1" dirty="0">
                <a:solidFill>
                  <a:srgbClr val="404040"/>
                </a:solidFill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</a:rPr>
              <a:t>분석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시각화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04040"/>
                </a:solidFill>
              </a:rPr>
              <a:t>PPT </a:t>
            </a:r>
            <a:r>
              <a:rPr lang="ko-KR" altLang="en-US" sz="1600" b="1" dirty="0">
                <a:solidFill>
                  <a:srgbClr val="404040"/>
                </a:solidFill>
              </a:rPr>
              <a:t>제작 및 발표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55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절차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9F2226-7516-5356-79E4-C619737249FA}"/>
              </a:ext>
            </a:extLst>
          </p:cNvPr>
          <p:cNvGrpSpPr/>
          <p:nvPr/>
        </p:nvGrpSpPr>
        <p:grpSpPr>
          <a:xfrm>
            <a:off x="9643555" y="1970449"/>
            <a:ext cx="1981200" cy="1981200"/>
            <a:chOff x="1052285" y="2354035"/>
            <a:chExt cx="1981200" cy="1981200"/>
          </a:xfrm>
        </p:grpSpPr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E69AC9AE-6FF8-CCC1-8EC0-F3AACC06733B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ADE85D6-336D-955B-6DED-1F055C711BC9}"/>
                </a:ext>
              </a:extLst>
            </p:cNvPr>
            <p:cNvSpPr/>
            <p:nvPr/>
          </p:nvSpPr>
          <p:spPr>
            <a:xfrm>
              <a:off x="1157536" y="2461700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3666AC-0728-331A-8CDC-8B5CDF73FA3C}"/>
              </a:ext>
            </a:extLst>
          </p:cNvPr>
          <p:cNvGrpSpPr/>
          <p:nvPr/>
        </p:nvGrpSpPr>
        <p:grpSpPr>
          <a:xfrm>
            <a:off x="7837999" y="1970448"/>
            <a:ext cx="1981200" cy="1981200"/>
            <a:chOff x="1052285" y="2354035"/>
            <a:chExt cx="1981200" cy="1981200"/>
          </a:xfrm>
        </p:grpSpPr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2A925528-D7A9-E4A2-D113-D374D4BABBFB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rgbClr val="FFC000"/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F44D71-01DE-C2CB-825D-2BFE9CDB1F4E}"/>
                </a:ext>
              </a:extLst>
            </p:cNvPr>
            <p:cNvSpPr/>
            <p:nvPr/>
          </p:nvSpPr>
          <p:spPr>
            <a:xfrm>
              <a:off x="1159210" y="2461701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ECC525-F11D-B4F7-0828-7EC3C1C6F696}"/>
              </a:ext>
            </a:extLst>
          </p:cNvPr>
          <p:cNvGrpSpPr/>
          <p:nvPr/>
        </p:nvGrpSpPr>
        <p:grpSpPr>
          <a:xfrm>
            <a:off x="6032443" y="1970447"/>
            <a:ext cx="1981200" cy="1981200"/>
            <a:chOff x="1052285" y="2354035"/>
            <a:chExt cx="1981200" cy="1981200"/>
          </a:xfrm>
        </p:grpSpPr>
        <p:sp>
          <p:nvSpPr>
            <p:cNvPr id="9" name="눈물 방울 8">
              <a:extLst>
                <a:ext uri="{FF2B5EF4-FFF2-40B4-BE49-F238E27FC236}">
                  <a16:creationId xmlns:a16="http://schemas.microsoft.com/office/drawing/2014/main" id="{C4B0FFDF-50E3-A1E4-D34E-FA414AE4D119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4A48074-D19B-529A-9383-62C2FFBB7043}"/>
                </a:ext>
              </a:extLst>
            </p:cNvPr>
            <p:cNvSpPr/>
            <p:nvPr/>
          </p:nvSpPr>
          <p:spPr>
            <a:xfrm>
              <a:off x="1160884" y="2466815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B86BCF-9938-38C6-B375-3B6DBD7257EB}"/>
              </a:ext>
            </a:extLst>
          </p:cNvPr>
          <p:cNvGrpSpPr/>
          <p:nvPr/>
        </p:nvGrpSpPr>
        <p:grpSpPr>
          <a:xfrm>
            <a:off x="4226887" y="1970446"/>
            <a:ext cx="1981200" cy="1981200"/>
            <a:chOff x="1052285" y="2354035"/>
            <a:chExt cx="1981200" cy="1981200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CF90B013-1B8A-CCAF-2645-31D9FEBC359E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rgbClr val="FFC000"/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E42CFC9-0FC8-DB70-3466-F7D88BAE92B8}"/>
                </a:ext>
              </a:extLst>
            </p:cNvPr>
            <p:cNvSpPr/>
            <p:nvPr/>
          </p:nvSpPr>
          <p:spPr>
            <a:xfrm>
              <a:off x="1160884" y="2462323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2584F9-246B-5438-F742-3B881BB96E68}"/>
              </a:ext>
            </a:extLst>
          </p:cNvPr>
          <p:cNvSpPr/>
          <p:nvPr/>
        </p:nvSpPr>
        <p:spPr>
          <a:xfrm>
            <a:off x="104072" y="4360099"/>
            <a:ext cx="2220534" cy="172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공공 데이터 다운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 Hub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이용하여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시작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A8E23-14CF-3A56-6265-AC5E251795D1}"/>
              </a:ext>
            </a:extLst>
          </p:cNvPr>
          <p:cNvSpPr/>
          <p:nvPr/>
        </p:nvSpPr>
        <p:spPr>
          <a:xfrm>
            <a:off x="3902479" y="5310567"/>
            <a:ext cx="2343655" cy="11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04040"/>
                </a:solidFill>
              </a:rPr>
              <a:t>CSV </a:t>
            </a:r>
            <a:r>
              <a:rPr lang="en-US" altLang="ko-KR" sz="1400" b="1" dirty="0" err="1">
                <a:solidFill>
                  <a:srgbClr val="404040"/>
                </a:solidFill>
              </a:rPr>
              <a:t>Index&amp;Column</a:t>
            </a:r>
            <a:r>
              <a:rPr lang="en-US" altLang="ko-KR" sz="1400" b="1" dirty="0">
                <a:solidFill>
                  <a:srgbClr val="404040"/>
                </a:solidFill>
              </a:rPr>
              <a:t> </a:t>
            </a:r>
            <a:r>
              <a:rPr lang="ko-KR" altLang="en-US" sz="1400" b="1" dirty="0">
                <a:solidFill>
                  <a:srgbClr val="404040"/>
                </a:solidFill>
              </a:rPr>
              <a:t>분석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수집한 데이터를 어떤 방향으로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추출할지 분석</a:t>
            </a: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404040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2EC442-EE56-AF86-DA69-5A010E8BFC43}"/>
              </a:ext>
            </a:extLst>
          </p:cNvPr>
          <p:cNvCxnSpPr/>
          <p:nvPr/>
        </p:nvCxnSpPr>
        <p:spPr>
          <a:xfrm>
            <a:off x="1214339" y="4000099"/>
            <a:ext cx="0" cy="36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B2E3AD-AE95-220A-FC51-123C42913A50}"/>
              </a:ext>
            </a:extLst>
          </p:cNvPr>
          <p:cNvCxnSpPr/>
          <p:nvPr/>
        </p:nvCxnSpPr>
        <p:spPr>
          <a:xfrm>
            <a:off x="5184387" y="4000099"/>
            <a:ext cx="0" cy="1188000"/>
          </a:xfrm>
          <a:prstGeom prst="line">
            <a:avLst/>
          </a:prstGeom>
          <a:ln w="9525">
            <a:solidFill>
              <a:srgbClr val="FFC000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7E01A2-DC19-B0AB-CCE5-AA8385100FB6}"/>
              </a:ext>
            </a:extLst>
          </p:cNvPr>
          <p:cNvCxnSpPr/>
          <p:nvPr/>
        </p:nvCxnSpPr>
        <p:spPr>
          <a:xfrm>
            <a:off x="7082460" y="4000099"/>
            <a:ext cx="0" cy="36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70591BA-6AC5-71C1-957E-80A4C10827AA}"/>
              </a:ext>
            </a:extLst>
          </p:cNvPr>
          <p:cNvCxnSpPr/>
          <p:nvPr/>
        </p:nvCxnSpPr>
        <p:spPr>
          <a:xfrm>
            <a:off x="8888171" y="4000099"/>
            <a:ext cx="0" cy="1188000"/>
          </a:xfrm>
          <a:prstGeom prst="line">
            <a:avLst/>
          </a:prstGeom>
          <a:ln w="9525">
            <a:solidFill>
              <a:srgbClr val="FFC000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26E2F0-0399-DBC4-AF5F-00E9D755EC2C}"/>
              </a:ext>
            </a:extLst>
          </p:cNvPr>
          <p:cNvCxnSpPr/>
          <p:nvPr/>
        </p:nvCxnSpPr>
        <p:spPr>
          <a:xfrm>
            <a:off x="10656935" y="4000099"/>
            <a:ext cx="0" cy="36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>
            <a:extLst>
              <a:ext uri="{FF2B5EF4-FFF2-40B4-BE49-F238E27FC236}">
                <a16:creationId xmlns:a16="http://schemas.microsoft.com/office/drawing/2014/main" id="{AE371D0D-6BED-4552-80AB-FBD446432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5296" y="2519397"/>
            <a:ext cx="581025" cy="666750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AB8BADF-393C-F89E-0A2F-48F22AE3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5948" y="2519397"/>
            <a:ext cx="571500" cy="762000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6D896151-30EB-AA33-8C8F-2DC483EC4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6092" y="2603969"/>
            <a:ext cx="800100" cy="6096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AA67F3-1B81-C1A8-BD8E-EFA5B7CF594E}"/>
              </a:ext>
            </a:extLst>
          </p:cNvPr>
          <p:cNvSpPr/>
          <p:nvPr/>
        </p:nvSpPr>
        <p:spPr>
          <a:xfrm>
            <a:off x="5972193" y="4298438"/>
            <a:ext cx="2220534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Class,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DataFrame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Pandas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 코드를 작성하여 필요 데이터 추출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4EC2C8-7B01-8AFA-406B-9A5309563191}"/>
              </a:ext>
            </a:extLst>
          </p:cNvPr>
          <p:cNvSpPr/>
          <p:nvPr/>
        </p:nvSpPr>
        <p:spPr>
          <a:xfrm>
            <a:off x="7739829" y="5310567"/>
            <a:ext cx="2220534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공유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작성한 코드를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공유하고 설명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E84CAE7-F04B-0F49-8C54-7F71FC146435}"/>
              </a:ext>
            </a:extLst>
          </p:cNvPr>
          <p:cNvSpPr/>
          <p:nvPr/>
        </p:nvSpPr>
        <p:spPr>
          <a:xfrm>
            <a:off x="9545541" y="4518084"/>
            <a:ext cx="2220534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시각화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Matplotlib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이용하여 차트 작성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B1AE62-9CB1-F996-084D-287150F12F54}"/>
              </a:ext>
            </a:extLst>
          </p:cNvPr>
          <p:cNvGrpSpPr/>
          <p:nvPr/>
        </p:nvGrpSpPr>
        <p:grpSpPr>
          <a:xfrm>
            <a:off x="2343481" y="1964925"/>
            <a:ext cx="1981200" cy="1981200"/>
            <a:chOff x="1052285" y="2354035"/>
            <a:chExt cx="1981200" cy="1981200"/>
          </a:xfrm>
        </p:grpSpPr>
        <p:sp>
          <p:nvSpPr>
            <p:cNvPr id="60" name="눈물 방울 59">
              <a:extLst>
                <a:ext uri="{FF2B5EF4-FFF2-40B4-BE49-F238E27FC236}">
                  <a16:creationId xmlns:a16="http://schemas.microsoft.com/office/drawing/2014/main" id="{F6E4FFDD-DF7E-D0F0-1A95-E2EB8B21E77A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50648E6-B3FF-FAEF-563B-F0DEDAC7B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0885" y="2462324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096B77-4394-1A33-3E96-83A309BF51BF}"/>
              </a:ext>
            </a:extLst>
          </p:cNvPr>
          <p:cNvSpPr/>
          <p:nvPr/>
        </p:nvSpPr>
        <p:spPr>
          <a:xfrm>
            <a:off x="2223814" y="4413096"/>
            <a:ext cx="2220534" cy="93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예상 결과물 및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 데이터 선정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862C1D6-8348-0BC0-A42C-50BDFEA34A6C}"/>
              </a:ext>
            </a:extLst>
          </p:cNvPr>
          <p:cNvCxnSpPr/>
          <p:nvPr/>
        </p:nvCxnSpPr>
        <p:spPr>
          <a:xfrm>
            <a:off x="3341027" y="4034545"/>
            <a:ext cx="0" cy="36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0B61D-D0B9-5B6F-FF51-05A17E3CD7A5}"/>
              </a:ext>
            </a:extLst>
          </p:cNvPr>
          <p:cNvGrpSpPr/>
          <p:nvPr/>
        </p:nvGrpSpPr>
        <p:grpSpPr>
          <a:xfrm>
            <a:off x="233112" y="2006637"/>
            <a:ext cx="1981200" cy="1981200"/>
            <a:chOff x="1052285" y="2354035"/>
            <a:chExt cx="1981200" cy="1981200"/>
          </a:xfrm>
        </p:grpSpPr>
        <p:sp>
          <p:nvSpPr>
            <p:cNvPr id="15" name="눈물 방울 14">
              <a:extLst>
                <a:ext uri="{FF2B5EF4-FFF2-40B4-BE49-F238E27FC236}">
                  <a16:creationId xmlns:a16="http://schemas.microsoft.com/office/drawing/2014/main" id="{31C5787C-94EC-B3E7-C465-A6E65B8BFF81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89BA68F-AB48-07BE-04C1-B79C77B3E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0885" y="2462324"/>
              <a:ext cx="1764000" cy="176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EE042FE0-6DC0-6883-3F8E-44B781D19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561" y="2692768"/>
            <a:ext cx="584964" cy="569365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7F821199-4ABA-EDDC-AD4C-3CC52C36A185}"/>
              </a:ext>
            </a:extLst>
          </p:cNvPr>
          <p:cNvSpPr>
            <a:spLocks noEditPoints="1"/>
          </p:cNvSpPr>
          <p:nvPr/>
        </p:nvSpPr>
        <p:spPr bwMode="auto">
          <a:xfrm>
            <a:off x="3111553" y="2603969"/>
            <a:ext cx="590922" cy="63882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8" name="그래픽 67">
            <a:extLst>
              <a:ext uri="{FF2B5EF4-FFF2-40B4-BE49-F238E27FC236}">
                <a16:creationId xmlns:a16="http://schemas.microsoft.com/office/drawing/2014/main" id="{677D981C-CBFD-58BB-7952-424FD6C848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4085" y="2606271"/>
            <a:ext cx="602503" cy="6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C23409-6A76-85F7-4853-CFFB0144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5" y="3071613"/>
            <a:ext cx="3581212" cy="2251479"/>
          </a:xfrm>
          <a:prstGeom prst="rect">
            <a:avLst/>
          </a:prstGeom>
        </p:spPr>
      </p:pic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절차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2584F9-246B-5438-F742-3B881BB96E68}"/>
              </a:ext>
            </a:extLst>
          </p:cNvPr>
          <p:cNvSpPr/>
          <p:nvPr/>
        </p:nvSpPr>
        <p:spPr>
          <a:xfrm>
            <a:off x="274705" y="1698075"/>
            <a:ext cx="10756900" cy="190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 관광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데이터랩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빅데이터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신용카드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지역별 관광지출액 비교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비씨카드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신한카드 제공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2018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월부터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06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월까지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 기간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전국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강원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광주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울산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인천 총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18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360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csv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 다운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B2E4C-6EF9-6B55-B662-67D413A31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3195666"/>
            <a:ext cx="2216150" cy="3497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56D2D9-6007-5661-64B9-DA125F4D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49" y="3210991"/>
            <a:ext cx="4281027" cy="24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절차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5B4C51-07C7-166C-DB7D-2465E794D865}"/>
              </a:ext>
            </a:extLst>
          </p:cNvPr>
          <p:cNvSpPr/>
          <p:nvPr/>
        </p:nvSpPr>
        <p:spPr>
          <a:xfrm>
            <a:off x="274705" y="1685417"/>
            <a:ext cx="10756900" cy="93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 데이터 선정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 소비 추이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기준년월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광역지자체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중분류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지출액 확인 가능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E9F04-9574-68DD-E2AC-49B62FF2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9" y="2763932"/>
            <a:ext cx="5077389" cy="2873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652F60-C229-B955-4751-AC584F1C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38" y="2625161"/>
            <a:ext cx="4886059" cy="31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5" y="142845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프로젝트 수행 절차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2584F9-246B-5438-F742-3B881BB96E68}"/>
              </a:ext>
            </a:extLst>
          </p:cNvPr>
          <p:cNvSpPr/>
          <p:nvPr/>
        </p:nvSpPr>
        <p:spPr>
          <a:xfrm>
            <a:off x="274705" y="1330776"/>
            <a:ext cx="107569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업종 분류 기준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97F97B9-5C14-1858-3375-89C56B48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73963"/>
              </p:ext>
            </p:extLst>
          </p:nvPr>
        </p:nvGraphicFramePr>
        <p:xfrm>
          <a:off x="3611298" y="1468955"/>
          <a:ext cx="8066351" cy="48299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34206">
                  <a:extLst>
                    <a:ext uri="{9D8B030D-6E8A-4147-A177-3AD203B41FA5}">
                      <a16:colId xmlns:a16="http://schemas.microsoft.com/office/drawing/2014/main" val="1986247854"/>
                    </a:ext>
                  </a:extLst>
                </a:gridCol>
                <a:gridCol w="1661343">
                  <a:extLst>
                    <a:ext uri="{9D8B030D-6E8A-4147-A177-3AD203B41FA5}">
                      <a16:colId xmlns:a16="http://schemas.microsoft.com/office/drawing/2014/main" val="525915384"/>
                    </a:ext>
                  </a:extLst>
                </a:gridCol>
                <a:gridCol w="2735913">
                  <a:extLst>
                    <a:ext uri="{9D8B030D-6E8A-4147-A177-3AD203B41FA5}">
                      <a16:colId xmlns:a16="http://schemas.microsoft.com/office/drawing/2014/main" val="163369397"/>
                    </a:ext>
                  </a:extLst>
                </a:gridCol>
                <a:gridCol w="2834889">
                  <a:extLst>
                    <a:ext uri="{9D8B030D-6E8A-4147-A177-3AD203B41FA5}">
                      <a16:colId xmlns:a16="http://schemas.microsoft.com/office/drawing/2014/main" val="1206953321"/>
                    </a:ext>
                  </a:extLst>
                </a:gridCol>
              </a:tblGrid>
              <a:tr h="155760">
                <a:tc gridSpan="4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▷한국관광공사 </a:t>
                      </a:r>
                      <a:r>
                        <a:rPr lang="en-US" altLang="ko-KR" sz="900" dirty="0">
                          <a:effectLst/>
                        </a:rPr>
                        <a:t>'</a:t>
                      </a:r>
                      <a:r>
                        <a:rPr lang="ko-KR" altLang="en-US" sz="900" u="none" strike="noStrike" dirty="0" err="1">
                          <a:solidFill>
                            <a:srgbClr val="1E96C4"/>
                          </a:solidFill>
                          <a:effectLst/>
                          <a:hlinkClick r:id="rId3"/>
                        </a:rPr>
                        <a:t>관광빅데이터</a:t>
                      </a:r>
                      <a:r>
                        <a:rPr lang="ko-KR" altLang="en-US" sz="900" u="none" strike="noStrike" dirty="0">
                          <a:solidFill>
                            <a:srgbClr val="1E96C4"/>
                          </a:solidFill>
                          <a:effectLst/>
                          <a:hlinkClick r:id="rId3"/>
                        </a:rPr>
                        <a:t> 분석 가이드라인 수립연구</a:t>
                      </a:r>
                      <a:r>
                        <a:rPr lang="en-US" altLang="ko-KR" sz="900" dirty="0">
                          <a:effectLst/>
                        </a:rPr>
                        <a:t>'</a:t>
                      </a:r>
                      <a:r>
                        <a:rPr lang="ko-KR" altLang="en-US" sz="900" dirty="0">
                          <a:effectLst/>
                        </a:rPr>
                        <a:t>에 의거 관광업종을 분류함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701067"/>
                  </a:ext>
                </a:extLst>
              </a:tr>
              <a:tr h="15576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대분류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b="1" dirty="0">
                          <a:effectLst/>
                          <a:highlight>
                            <a:srgbClr val="FFFF00"/>
                          </a:highlight>
                        </a:rPr>
                        <a:t>중분류</a:t>
                      </a:r>
                      <a:endParaRPr lang="ko-KR" altLang="en-US" sz="900" b="1" dirty="0">
                        <a:effectLst/>
                        <a:highlight>
                          <a:srgbClr val="FFFF00"/>
                        </a:highlight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900" dirty="0">
                          <a:effectLst/>
                        </a:rPr>
                        <a:t>BC</a:t>
                      </a:r>
                      <a:r>
                        <a:rPr lang="ko-KR" altLang="en-US" sz="900" dirty="0">
                          <a:effectLst/>
                        </a:rPr>
                        <a:t>카드 소분류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신한카드 소분류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8637"/>
                  </a:ext>
                </a:extLst>
              </a:tr>
              <a:tr h="155760">
                <a:tc rowSpan="4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숙박업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호텔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특급</a:t>
                      </a:r>
                      <a:r>
                        <a:rPr lang="en-US" altLang="ko-KR" sz="900" dirty="0">
                          <a:effectLst/>
                        </a:rPr>
                        <a:t>/1</a:t>
                      </a:r>
                      <a:r>
                        <a:rPr lang="ko-KR" altLang="en-US" sz="900" dirty="0">
                          <a:effectLst/>
                        </a:rPr>
                        <a:t>급</a:t>
                      </a:r>
                      <a:r>
                        <a:rPr lang="en-US" altLang="ko-KR" sz="900" dirty="0">
                          <a:effectLst/>
                        </a:rPr>
                        <a:t>/2</a:t>
                      </a:r>
                      <a:r>
                        <a:rPr lang="ko-KR" altLang="en-US" sz="900" dirty="0" err="1">
                          <a:effectLst/>
                        </a:rPr>
                        <a:t>급호텔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특급</a:t>
                      </a:r>
                      <a:r>
                        <a:rPr lang="en-US" altLang="ko-KR" sz="900">
                          <a:effectLst/>
                        </a:rPr>
                        <a:t>/1</a:t>
                      </a:r>
                      <a:r>
                        <a:rPr lang="ko-KR" altLang="en-US" sz="900">
                          <a:effectLst/>
                        </a:rPr>
                        <a:t>급</a:t>
                      </a:r>
                      <a:r>
                        <a:rPr lang="en-US" altLang="ko-KR" sz="900">
                          <a:effectLst/>
                        </a:rPr>
                        <a:t>/2</a:t>
                      </a:r>
                      <a:r>
                        <a:rPr lang="ko-KR" altLang="en-US" sz="900">
                          <a:effectLst/>
                        </a:rPr>
                        <a:t>급호텔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48095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콘도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콘도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리조트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콘도미니엄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14494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캠핑장</a:t>
                      </a:r>
                      <a:r>
                        <a:rPr lang="en-US" altLang="ko-KR" sz="900">
                          <a:effectLst/>
                        </a:rPr>
                        <a:t>/</a:t>
                      </a:r>
                      <a:r>
                        <a:rPr lang="ko-KR" altLang="en-US" sz="900">
                          <a:effectLst/>
                        </a:rPr>
                        <a:t>펜션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캠핑장</a:t>
                      </a:r>
                      <a:r>
                        <a:rPr lang="en-US" altLang="ko-KR" sz="900">
                          <a:effectLst/>
                        </a:rPr>
                        <a:t>/</a:t>
                      </a:r>
                      <a:r>
                        <a:rPr lang="ko-KR" altLang="en-US" sz="900">
                          <a:effectLst/>
                        </a:rPr>
                        <a:t>펜션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캠프</a:t>
                      </a:r>
                      <a:r>
                        <a:rPr lang="en-US" altLang="ko-KR" sz="900">
                          <a:effectLst/>
                        </a:rPr>
                        <a:t>,</a:t>
                      </a:r>
                      <a:r>
                        <a:rPr lang="ko-KR" altLang="en-US" sz="900">
                          <a:effectLst/>
                        </a:rPr>
                        <a:t>펜션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026118"/>
                  </a:ext>
                </a:extLst>
              </a:tr>
              <a:tr h="408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기타숙박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모텔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민박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유스호스텔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여관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산장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청소년수련원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게스트하우스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모텔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민박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여관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게스트하우스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05870"/>
                  </a:ext>
                </a:extLst>
              </a:tr>
              <a:tr h="21900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여행업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여행업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관광여행사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여행알선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전세버스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여행사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299493"/>
                  </a:ext>
                </a:extLst>
              </a:tr>
              <a:tr h="145486">
                <a:tc rowSpan="4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운송업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육상운송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철도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고속버스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철도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고속버스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077063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수상운송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여객선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여객선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023711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항공운송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항공사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항공사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002526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렌터카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렌터카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렌터카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611456"/>
                  </a:ext>
                </a:extLst>
              </a:tr>
              <a:tr h="145486">
                <a:tc rowSpan="4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쇼핑업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면세점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면세점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면세점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038877"/>
                  </a:ext>
                </a:extLst>
              </a:tr>
              <a:tr h="15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관광기념품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민예공예품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기념품점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공예품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선물</a:t>
                      </a:r>
                      <a:r>
                        <a:rPr lang="en-US" altLang="ko-KR" sz="900">
                          <a:effectLst/>
                        </a:rPr>
                        <a:t>/</a:t>
                      </a:r>
                      <a:r>
                        <a:rPr lang="ko-KR" altLang="en-US" sz="900">
                          <a:effectLst/>
                        </a:rPr>
                        <a:t>기념품점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574855"/>
                  </a:ext>
                </a:extLst>
              </a:tr>
              <a:tr h="282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대형쇼핑몰</a:t>
                      </a:r>
                      <a:br>
                        <a:rPr lang="ko-KR" altLang="en-US" sz="900" dirty="0">
                          <a:effectLst/>
                        </a:rPr>
                      </a:br>
                      <a:r>
                        <a:rPr lang="ko-KR" altLang="en-US" sz="900" dirty="0">
                          <a:effectLst/>
                        </a:rPr>
                        <a:t>*거주민 소비 제외 분석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일반백화점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아울렛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대형슈퍼마켓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대형마트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백화점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아울렛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대형슈퍼마켓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대형마트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094563"/>
                  </a:ext>
                </a:extLst>
              </a:tr>
              <a:tr h="408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레저용품쇼핑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스포츠의류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골프용품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낚시용품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자전거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보트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수중장비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카메라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스포츠의류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골프용품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낚시용품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자전거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보트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수중장비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카메라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222509"/>
                  </a:ext>
                </a:extLst>
              </a:tr>
              <a:tr h="145486">
                <a:tc rowSpan="6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여가서비스업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카지노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카지노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카지노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735418"/>
                  </a:ext>
                </a:extLst>
              </a:tr>
              <a:tr h="34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 err="1">
                          <a:effectLst/>
                        </a:rPr>
                        <a:t>관광유원시설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케이블카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 err="1">
                          <a:effectLst/>
                        </a:rPr>
                        <a:t>아쿠아리움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놀이공원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동물원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케이블카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수족관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동물농장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자연학습원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놀이동산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723947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골프장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실내외 골프장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실내외 골프장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873639"/>
                  </a:ext>
                </a:extLst>
              </a:tr>
              <a:tr h="145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스키장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스키장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스키장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850780"/>
                  </a:ext>
                </a:extLst>
              </a:tr>
              <a:tr h="282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기타레저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스파랜드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수상레저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승마장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낚시터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수상스포츠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승마장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낚시터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온천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750009"/>
                  </a:ext>
                </a:extLst>
              </a:tr>
              <a:tr h="15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문화서비스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영화관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박물관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미술관</a:t>
                      </a:r>
                      <a:r>
                        <a:rPr lang="en-US" altLang="ko-KR" sz="900">
                          <a:effectLst/>
                        </a:rPr>
                        <a:t>, </a:t>
                      </a:r>
                      <a:r>
                        <a:rPr lang="ko-KR" altLang="en-US" sz="900">
                          <a:effectLst/>
                        </a:rPr>
                        <a:t>극장 등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영화관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박물관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미술관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극장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12992"/>
                  </a:ext>
                </a:extLst>
              </a:tr>
              <a:tr h="262809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>
                          <a:effectLst/>
                        </a:rPr>
                        <a:t>식음료업</a:t>
                      </a:r>
                      <a:endParaRPr lang="ko-KR" altLang="en-US" sz="90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식음료</a:t>
                      </a:r>
                      <a:br>
                        <a:rPr lang="ko-KR" altLang="en-US" sz="900" dirty="0">
                          <a:effectLst/>
                        </a:rPr>
                      </a:br>
                      <a:r>
                        <a:rPr lang="ko-KR" altLang="en-US" sz="900" dirty="0">
                          <a:effectLst/>
                        </a:rPr>
                        <a:t>*거주민 소비 제외 분석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일반음식점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 err="1">
                          <a:effectLst/>
                        </a:rPr>
                        <a:t>음료점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주점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dirty="0">
                          <a:effectLst/>
                        </a:rPr>
                        <a:t>일반음식점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 err="1">
                          <a:effectLst/>
                        </a:rPr>
                        <a:t>음료점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주점 등</a:t>
                      </a:r>
                      <a:endParaRPr lang="ko-KR" altLang="en-US" sz="900" dirty="0">
                        <a:effectLst/>
                        <a:latin typeface="Noto Sans KR"/>
                      </a:endParaRPr>
                    </a:p>
                  </a:txBody>
                  <a:tcPr marL="24694" marR="24694" marT="16462" marB="16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940838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75F1E79-A9B3-F94E-4C46-385679CC1660}"/>
              </a:ext>
            </a:extLst>
          </p:cNvPr>
          <p:cNvSpPr txBox="1"/>
          <p:nvPr/>
        </p:nvSpPr>
        <p:spPr>
          <a:xfrm>
            <a:off x="619821" y="2136171"/>
            <a:ext cx="2728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404040"/>
                </a:solidFill>
                <a:effectLst/>
                <a:latin typeface="Noto Sans KR"/>
              </a:rPr>
              <a:t>유의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Noto Sans KR"/>
              </a:rPr>
              <a:t>)</a:t>
            </a:r>
          </a:p>
          <a:p>
            <a:r>
              <a:rPr lang="ko-KR" altLang="en-US" sz="1200" b="0" i="0" dirty="0">
                <a:solidFill>
                  <a:srgbClr val="404040"/>
                </a:solidFill>
                <a:effectLst/>
                <a:latin typeface="Noto Sans KR"/>
              </a:rPr>
              <a:t>카드소비 가맹점 지역과는 별개로</a:t>
            </a:r>
            <a:endParaRPr lang="en-US" altLang="ko-KR" sz="1200" dirty="0">
              <a:solidFill>
                <a:srgbClr val="404040"/>
              </a:solidFill>
              <a:latin typeface="Noto Sans KR"/>
            </a:endParaRPr>
          </a:p>
          <a:p>
            <a:r>
              <a:rPr lang="ko-KR" altLang="en-US" sz="1200" b="0" i="0" dirty="0">
                <a:solidFill>
                  <a:srgbClr val="404040"/>
                </a:solidFill>
                <a:effectLst/>
                <a:latin typeface="Noto Sans KR"/>
              </a:rPr>
              <a:t>해당 업종의 본사 위치한 지역으로</a:t>
            </a:r>
            <a:endParaRPr lang="en-US" altLang="ko-KR" sz="1200" b="0" i="0" dirty="0">
              <a:solidFill>
                <a:srgbClr val="404040"/>
              </a:solidFill>
              <a:effectLst/>
              <a:latin typeface="Noto Sans KR"/>
            </a:endParaRPr>
          </a:p>
          <a:p>
            <a:r>
              <a:rPr lang="ko-KR" altLang="en-US" sz="1200" b="0" i="0" dirty="0">
                <a:solidFill>
                  <a:srgbClr val="404040"/>
                </a:solidFill>
                <a:effectLst/>
                <a:latin typeface="Noto Sans KR"/>
              </a:rPr>
              <a:t>매출 처리되는 경우가 있음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1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B640310A-9238-82C7-9BA3-5E21214BE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9" y="1283263"/>
            <a:ext cx="10035061" cy="4129856"/>
          </a:xfrm>
          <a:prstGeom prst="rect">
            <a:avLst/>
          </a:prstGeom>
        </p:spPr>
      </p:pic>
      <p:sp>
        <p:nvSpPr>
          <p:cNvPr id="22" name="자유형 146">
            <a:extLst>
              <a:ext uri="{FF2B5EF4-FFF2-40B4-BE49-F238E27FC236}">
                <a16:creationId xmlns:a16="http://schemas.microsoft.com/office/drawing/2014/main" id="{3ABC8F64-706D-0827-3BF4-CD2F62464498}"/>
              </a:ext>
            </a:extLst>
          </p:cNvPr>
          <p:cNvSpPr/>
          <p:nvPr/>
        </p:nvSpPr>
        <p:spPr>
          <a:xfrm flipV="1">
            <a:off x="1" y="78429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 144">
            <a:extLst>
              <a:ext uri="{FF2B5EF4-FFF2-40B4-BE49-F238E27FC236}">
                <a16:creationId xmlns:a16="http://schemas.microsoft.com/office/drawing/2014/main" id="{549624A5-8124-F701-4F76-F3EE2E41A8C6}"/>
              </a:ext>
            </a:extLst>
          </p:cNvPr>
          <p:cNvSpPr/>
          <p:nvPr/>
        </p:nvSpPr>
        <p:spPr>
          <a:xfrm flipV="1">
            <a:off x="1" y="-9698"/>
            <a:ext cx="12201069" cy="110554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33631-B9A7-58E1-786E-64F96985A3C9}"/>
              </a:ext>
            </a:extLst>
          </p:cNvPr>
          <p:cNvSpPr txBox="1"/>
          <p:nvPr/>
        </p:nvSpPr>
        <p:spPr>
          <a:xfrm>
            <a:off x="274704" y="142845"/>
            <a:ext cx="11260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/>
              </a:rPr>
              <a:t>관광 지출액 규모 비교</a:t>
            </a:r>
            <a:r>
              <a:rPr lang="en-US" altLang="ko-KR" sz="4000" b="1" dirty="0">
                <a:solidFill>
                  <a:schemeClr val="bg1"/>
                </a:solidFill>
                <a:latin typeface="Calibri" panose="020F0502020204030204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코로나 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(2018-2019)/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후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/>
              </a:rPr>
              <a:t>(2020-2021)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A0F87-32D7-4B42-F0B4-CCCB4025F6D5}"/>
              </a:ext>
            </a:extLst>
          </p:cNvPr>
          <p:cNvSpPr/>
          <p:nvPr/>
        </p:nvSpPr>
        <p:spPr>
          <a:xfrm>
            <a:off x="6307793" y="1552903"/>
            <a:ext cx="495028" cy="3424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1F7184-854D-BBE4-CA61-56495498AF8D}"/>
              </a:ext>
            </a:extLst>
          </p:cNvPr>
          <p:cNvSpPr/>
          <p:nvPr/>
        </p:nvSpPr>
        <p:spPr>
          <a:xfrm>
            <a:off x="2613876" y="2341179"/>
            <a:ext cx="419036" cy="263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679F48-94CA-0EE6-8605-DDF82390BFAF}"/>
              </a:ext>
            </a:extLst>
          </p:cNvPr>
          <p:cNvSpPr/>
          <p:nvPr/>
        </p:nvSpPr>
        <p:spPr>
          <a:xfrm>
            <a:off x="5811104" y="3831020"/>
            <a:ext cx="403141" cy="114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04D237-F5A1-E896-C5B1-1D8F5041E578}"/>
              </a:ext>
            </a:extLst>
          </p:cNvPr>
          <p:cNvSpPr/>
          <p:nvPr/>
        </p:nvSpPr>
        <p:spPr>
          <a:xfrm>
            <a:off x="2885675" y="5574737"/>
            <a:ext cx="733926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서울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경기</a:t>
            </a:r>
            <a:r>
              <a:rPr lang="en-US" altLang="ko-KR" sz="1600" b="1" dirty="0">
                <a:solidFill>
                  <a:srgbClr val="404040"/>
                </a:solidFill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</a:rPr>
              <a:t>부산 지역의 관광 지출액이 큼</a:t>
            </a:r>
            <a:endParaRPr lang="en-US" altLang="ko-KR" sz="1600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04040"/>
                </a:solidFill>
              </a:rPr>
              <a:t>코로나 발생 후 전국적으로 신용카드로 결제된 관광 지출액이 감소됨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5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2467</TotalTime>
  <Words>1963</Words>
  <Application>Microsoft Office PowerPoint</Application>
  <PresentationFormat>와이드스크린</PresentationFormat>
  <Paragraphs>301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Noto Sans KR</vt:lpstr>
      <vt:lpstr>Sandoll 삼립호빵체 TTF Basic</vt:lpstr>
      <vt:lpstr>맑은 고딕</vt:lpstr>
      <vt:lpstr>Arial</vt:lpstr>
      <vt:lpstr>Calibri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choe yunji</dc:creator>
  <cp:lastModifiedBy>choe yunji</cp:lastModifiedBy>
  <cp:revision>45</cp:revision>
  <dcterms:created xsi:type="dcterms:W3CDTF">2022-09-05T14:02:22Z</dcterms:created>
  <dcterms:modified xsi:type="dcterms:W3CDTF">2022-09-08T06:46:24Z</dcterms:modified>
</cp:coreProperties>
</file>